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6"/>
  </p:notesMasterIdLst>
  <p:sldIdLst>
    <p:sldId id="256" r:id="rId5"/>
    <p:sldId id="322" r:id="rId6"/>
    <p:sldId id="257" r:id="rId7"/>
    <p:sldId id="258" r:id="rId8"/>
    <p:sldId id="259" r:id="rId9"/>
    <p:sldId id="260" r:id="rId10"/>
    <p:sldId id="261" r:id="rId11"/>
    <p:sldId id="265" r:id="rId12"/>
    <p:sldId id="266" r:id="rId13"/>
    <p:sldId id="267" r:id="rId14"/>
    <p:sldId id="268" r:id="rId15"/>
    <p:sldId id="321" r:id="rId16"/>
    <p:sldId id="316" r:id="rId17"/>
    <p:sldId id="269" r:id="rId18"/>
    <p:sldId id="270" r:id="rId19"/>
    <p:sldId id="297" r:id="rId20"/>
    <p:sldId id="298" r:id="rId21"/>
    <p:sldId id="315" r:id="rId22"/>
    <p:sldId id="299" r:id="rId23"/>
    <p:sldId id="300" r:id="rId24"/>
    <p:sldId id="275" r:id="rId25"/>
    <p:sldId id="317" r:id="rId26"/>
    <p:sldId id="276" r:id="rId27"/>
    <p:sldId id="308" r:id="rId28"/>
    <p:sldId id="307" r:id="rId29"/>
    <p:sldId id="323" r:id="rId30"/>
    <p:sldId id="302" r:id="rId31"/>
    <p:sldId id="303" r:id="rId32"/>
    <p:sldId id="304" r:id="rId33"/>
    <p:sldId id="305" r:id="rId34"/>
    <p:sldId id="306" r:id="rId35"/>
    <p:sldId id="309" r:id="rId36"/>
    <p:sldId id="310" r:id="rId37"/>
    <p:sldId id="311" r:id="rId38"/>
    <p:sldId id="312" r:id="rId39"/>
    <p:sldId id="314" r:id="rId40"/>
    <p:sldId id="318" r:id="rId41"/>
    <p:sldId id="279" r:id="rId42"/>
    <p:sldId id="319" r:id="rId43"/>
    <p:sldId id="320" r:id="rId44"/>
    <p:sldId id="280" r:id="rId45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body"/>
          </p:nvPr>
        </p:nvSpPr>
        <p:spPr>
          <a:xfrm>
            <a:off x="804947" y="5347384"/>
            <a:ext cx="6439205" cy="506573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23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493076" cy="562501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&lt;header&gt;</a:t>
            </a:r>
            <a:endParaRPr/>
          </a:p>
        </p:txBody>
      </p:sp>
      <p:sp>
        <p:nvSpPr>
          <p:cNvPr id="240" name="PlaceHolder 3"/>
          <p:cNvSpPr>
            <a:spLocks noGrp="1"/>
          </p:cNvSpPr>
          <p:nvPr>
            <p:ph type="dt"/>
          </p:nvPr>
        </p:nvSpPr>
        <p:spPr>
          <a:xfrm>
            <a:off x="4556023" y="0"/>
            <a:ext cx="3493076" cy="562501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241" name="PlaceHolder 4"/>
          <p:cNvSpPr>
            <a:spLocks noGrp="1"/>
          </p:cNvSpPr>
          <p:nvPr>
            <p:ph type="ftr"/>
          </p:nvPr>
        </p:nvSpPr>
        <p:spPr>
          <a:xfrm>
            <a:off x="0" y="10695170"/>
            <a:ext cx="3493076" cy="562501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242" name="PlaceHolder 5"/>
          <p:cNvSpPr>
            <a:spLocks noGrp="1"/>
          </p:cNvSpPr>
          <p:nvPr>
            <p:ph type="sldNum"/>
          </p:nvPr>
        </p:nvSpPr>
        <p:spPr>
          <a:xfrm>
            <a:off x="4556023" y="10695170"/>
            <a:ext cx="3493076" cy="562501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41118111-A131-4171-8181-61E1D151C181}" type="slidenum">
              <a:rPr lang="en-US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dev@caos.iisc.ernet.in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m.ucar.edu/models/ccsm4.0/clm/models/lnd/clm/doc/UsersGuide/f63.html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685800" y="3000372"/>
            <a:ext cx="7771680" cy="1469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2800" b="1" dirty="0">
                <a:solidFill>
                  <a:srgbClr val="FF0000"/>
                </a:solidFill>
                <a:latin typeface="Calibri"/>
                <a:ea typeface="ＭＳ Ｐゴシック"/>
              </a:rPr>
              <a:t>Terrestrial Ecosystem Carbon and Climate Change</a:t>
            </a:r>
            <a:endParaRPr>
              <a:solidFill>
                <a:srgbClr val="FF0000"/>
              </a:solidFill>
            </a:endParaRPr>
          </a:p>
          <a:p>
            <a:endParaRPr/>
          </a:p>
          <a:p>
            <a:endParaRPr/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/>
                <a:ea typeface="ＭＳ Ｐゴシック"/>
              </a:rPr>
              <a:t>Devaraju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ＭＳ Ｐゴシック"/>
              </a:rPr>
              <a:t>N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ea typeface="ＭＳ Ｐゴシック"/>
              </a:rPr>
              <a:t>Indian Institute of Science, Bangalore, India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  <a:ea typeface="ＭＳ Ｐゴシック"/>
                <a:hlinkClick r:id="rId2"/>
              </a:rPr>
              <a:t>dev@caos.iisc.ernet.in</a:t>
            </a:r>
            <a:endParaRPr lang="en-US" sz="2400" b="1" dirty="0" smtClean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endParaRPr/>
          </a:p>
          <a:p>
            <a:pPr algn="ctr"/>
            <a:endParaRPr/>
          </a:p>
        </p:txBody>
      </p:sp>
      <p:pic>
        <p:nvPicPr>
          <p:cNvPr id="3" name="Picture 3" descr="C:\Users\mithavachan\Desktop\iis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407528"/>
            <a:ext cx="3643338" cy="245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285728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Calibri"/>
                <a:ea typeface="ＭＳ Ｐゴシック"/>
              </a:rPr>
              <a:t>The 2</a:t>
            </a:r>
            <a:r>
              <a:rPr lang="en-US" sz="2400" b="1" baseline="30000" dirty="0" smtClean="0">
                <a:solidFill>
                  <a:srgbClr val="7030A0"/>
                </a:solidFill>
                <a:latin typeface="Calibri"/>
                <a:ea typeface="ＭＳ Ｐゴシック"/>
              </a:rPr>
              <a:t>nd</a:t>
            </a:r>
            <a:r>
              <a:rPr lang="en-US" sz="2400" b="1" dirty="0" smtClean="0">
                <a:solidFill>
                  <a:srgbClr val="7030A0"/>
                </a:solidFill>
                <a:latin typeface="Calibri"/>
                <a:ea typeface="ＭＳ Ｐゴシック"/>
              </a:rPr>
              <a:t> WCRP CORDEX Science and Training Workshop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Calibri"/>
                <a:ea typeface="ＭＳ Ｐゴシック"/>
              </a:rPr>
              <a:t>27-30,August 2013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0" y="0"/>
            <a:ext cx="9143280" cy="1142280"/>
          </a:xfrm>
          <a:prstGeom prst="rect">
            <a:avLst/>
          </a:prstGeom>
        </p:spPr>
      </p:sp>
      <p:pic>
        <p:nvPicPr>
          <p:cNvPr id="289" name="Picture 2"/>
          <p:cNvPicPr/>
          <p:nvPr/>
        </p:nvPicPr>
        <p:blipFill>
          <a:blip r:embed="rId2"/>
          <a:srcRect r="8824" b="20979"/>
          <a:stretch>
            <a:fillRect/>
          </a:stretch>
        </p:blipFill>
        <p:spPr>
          <a:xfrm>
            <a:off x="286440" y="0"/>
            <a:ext cx="8857560" cy="6429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714620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Carbon only models overestimate the ecosystem carbon 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0" y="0"/>
            <a:ext cx="91432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Tahoma"/>
              </a:rPr>
              <a:t>CLM4CN Results  </a:t>
            </a:r>
            <a:r>
              <a:rPr lang="en-US" sz="2400" b="1">
                <a:solidFill>
                  <a:srgbClr val="FF0000"/>
                </a:solidFill>
                <a:latin typeface="Tahoma"/>
              </a:rPr>
              <a:t>(Bonan and Levis 2010, GRL)</a:t>
            </a:r>
            <a:endParaRPr/>
          </a:p>
        </p:txBody>
      </p:sp>
      <p:sp>
        <p:nvSpPr>
          <p:cNvPr id="29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Tahoma"/>
              </a:rPr>
              <a:t>C and </a:t>
            </a:r>
            <a:r>
              <a:rPr lang="en-US" sz="2400" dirty="0" err="1">
                <a:solidFill>
                  <a:srgbClr val="000000"/>
                </a:solidFill>
                <a:latin typeface="Tahoma"/>
              </a:rPr>
              <a:t>CNdep</a:t>
            </a:r>
            <a:r>
              <a:rPr lang="en-US" sz="2400" dirty="0">
                <a:solidFill>
                  <a:srgbClr val="000000"/>
                </a:solidFill>
                <a:latin typeface="Tahoma"/>
              </a:rPr>
              <a:t>  carbon budgets for </a:t>
            </a:r>
            <a:r>
              <a:rPr lang="en-US" sz="2400" dirty="0">
                <a:solidFill>
                  <a:srgbClr val="00B0F0"/>
                </a:solidFill>
                <a:latin typeface="Tahoma"/>
              </a:rPr>
              <a:t>1973-2004</a:t>
            </a:r>
            <a:r>
              <a:rPr lang="en-US" sz="2400" dirty="0">
                <a:solidFill>
                  <a:srgbClr val="000000"/>
                </a:solidFill>
                <a:latin typeface="Tahoma"/>
              </a:rPr>
              <a:t> are consistent with earlier studies.</a:t>
            </a:r>
            <a:endParaRPr/>
          </a:p>
          <a:p>
            <a:r>
              <a:rPr lang="en-US" sz="2400" dirty="0">
                <a:solidFill>
                  <a:srgbClr val="000000"/>
                </a:solidFill>
                <a:latin typeface="Tahoma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Tahoma"/>
              </a:rPr>
              <a:t>In the carbon-only simulation</a:t>
            </a:r>
            <a:endParaRPr/>
          </a:p>
          <a:p>
            <a:r>
              <a:rPr lang="en-US" sz="2400" dirty="0">
                <a:solidFill>
                  <a:srgbClr val="000000"/>
                </a:solidFill>
                <a:latin typeface="Tahoma"/>
              </a:rPr>
              <a:t>  32 year mean Land use emission           </a:t>
            </a:r>
            <a:r>
              <a:rPr lang="en-US" sz="2400" dirty="0">
                <a:solidFill>
                  <a:srgbClr val="00B0F0"/>
                </a:solidFill>
                <a:latin typeface="Tahoma"/>
              </a:rPr>
              <a:t>1.8PgCyr-1 </a:t>
            </a:r>
            <a:endParaRPr/>
          </a:p>
          <a:p>
            <a:r>
              <a:rPr lang="en-US" sz="2400" dirty="0">
                <a:solidFill>
                  <a:srgbClr val="00B0F0"/>
                </a:solidFill>
                <a:latin typeface="Tahoma"/>
              </a:rPr>
              <a:t>                           </a:t>
            </a:r>
            <a:r>
              <a:rPr lang="en-US" sz="2400" dirty="0">
                <a:solidFill>
                  <a:srgbClr val="000000"/>
                </a:solidFill>
                <a:latin typeface="Tahoma"/>
              </a:rPr>
              <a:t>Land sink                   </a:t>
            </a:r>
            <a:r>
              <a:rPr lang="en-US" sz="2400" dirty="0">
                <a:solidFill>
                  <a:srgbClr val="00B0F0"/>
                </a:solidFill>
                <a:latin typeface="Tahoma"/>
              </a:rPr>
              <a:t>2.5PgCyr-1</a:t>
            </a:r>
            <a:endParaRPr/>
          </a:p>
          <a:p>
            <a:r>
              <a:rPr lang="en-US" sz="2400" dirty="0">
                <a:solidFill>
                  <a:srgbClr val="FF0000"/>
                </a:solidFill>
                <a:latin typeface="Tahoma"/>
              </a:rPr>
              <a:t>   In the CN deposition simulation</a:t>
            </a:r>
            <a:endParaRPr/>
          </a:p>
          <a:p>
            <a:r>
              <a:rPr lang="en-US" sz="2400" dirty="0">
                <a:solidFill>
                  <a:srgbClr val="000000"/>
                </a:solidFill>
                <a:latin typeface="Tahoma"/>
              </a:rPr>
              <a:t>   32 year mean Land use emission           </a:t>
            </a:r>
            <a:r>
              <a:rPr lang="en-US" sz="2400" dirty="0">
                <a:solidFill>
                  <a:srgbClr val="00B0F0"/>
                </a:solidFill>
                <a:latin typeface="Tahoma"/>
              </a:rPr>
              <a:t>1.8PgCyr-1 </a:t>
            </a:r>
            <a:endParaRPr/>
          </a:p>
          <a:p>
            <a:r>
              <a:rPr lang="en-US" sz="2400" dirty="0">
                <a:solidFill>
                  <a:srgbClr val="00B0F0"/>
                </a:solidFill>
                <a:latin typeface="Tahoma"/>
              </a:rPr>
              <a:t>                           </a:t>
            </a:r>
            <a:r>
              <a:rPr lang="en-US" sz="2400" dirty="0">
                <a:solidFill>
                  <a:srgbClr val="000000"/>
                </a:solidFill>
                <a:latin typeface="Tahoma"/>
              </a:rPr>
              <a:t>Land sink                    </a:t>
            </a:r>
            <a:r>
              <a:rPr lang="en-US" sz="2400" dirty="0">
                <a:solidFill>
                  <a:srgbClr val="00B0F0"/>
                </a:solidFill>
                <a:latin typeface="Tahoma"/>
              </a:rPr>
              <a:t>1.8PgCyr-1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785794"/>
            <a:ext cx="850112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>
                <a:latin typeface="Book Antiqua" pitchFamily="18" charset="0"/>
              </a:rPr>
              <a:t>The uptake and release of the carbon through the   </a:t>
            </a:r>
          </a:p>
          <a:p>
            <a:r>
              <a:rPr lang="en-US" sz="2800" dirty="0" smtClean="0">
                <a:latin typeface="Book Antiqua" pitchFamily="18" charset="0"/>
              </a:rPr>
              <a:t>  process of photosynthesis and </a:t>
            </a:r>
          </a:p>
          <a:p>
            <a:r>
              <a:rPr lang="en-US" sz="2800" dirty="0" smtClean="0">
                <a:latin typeface="Book Antiqua" pitchFamily="18" charset="0"/>
              </a:rPr>
              <a:t>  respiration plays a significant role in determining   </a:t>
            </a:r>
          </a:p>
          <a:p>
            <a:r>
              <a:rPr lang="en-US" sz="2800" dirty="0" smtClean="0">
                <a:latin typeface="Book Antiqua" pitchFamily="18" charset="0"/>
              </a:rPr>
              <a:t>  the fraction of </a:t>
            </a:r>
            <a:r>
              <a:rPr lang="en-US" sz="2800" dirty="0" smtClean="0">
                <a:solidFill>
                  <a:srgbClr val="FF0000"/>
                </a:solidFill>
                <a:latin typeface="Book Antiqua" pitchFamily="18" charset="0"/>
              </a:rPr>
              <a:t>anthropogenic CO2 that stays in the  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Book Antiqua" pitchFamily="18" charset="0"/>
              </a:rPr>
              <a:t>  atmosphere</a:t>
            </a:r>
            <a:r>
              <a:rPr lang="en-US" sz="2800" dirty="0" smtClean="0">
                <a:latin typeface="Book Antiqua" pitchFamily="18" charset="0"/>
              </a:rPr>
              <a:t> and changes in climate.</a:t>
            </a:r>
          </a:p>
          <a:p>
            <a:endParaRPr lang="en-US" sz="28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Book Antiqua" pitchFamily="18" charset="0"/>
              </a:rPr>
              <a:t> In order to improve our understanding of the </a:t>
            </a:r>
          </a:p>
          <a:p>
            <a:r>
              <a:rPr lang="en-US" sz="2800" dirty="0" smtClean="0">
                <a:latin typeface="Book Antiqua" pitchFamily="18" charset="0"/>
              </a:rPr>
              <a:t>  historical changes and predict future trends in </a:t>
            </a:r>
          </a:p>
          <a:p>
            <a:r>
              <a:rPr lang="en-US" sz="2800" dirty="0" smtClean="0">
                <a:latin typeface="Book Antiqua" pitchFamily="18" charset="0"/>
              </a:rPr>
              <a:t>  ecosystems: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Book Antiqua" pitchFamily="18" charset="0"/>
              </a:rPr>
              <a:t>  We must improve our understanding of individual  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Book Antiqua" pitchFamily="18" charset="0"/>
              </a:rPr>
              <a:t>  ecosystem processes and their interactions.</a:t>
            </a:r>
          </a:p>
          <a:p>
            <a:endParaRPr lang="en-IN" dirty="0" smtClean="0"/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50000" b="50476"/>
          <a:stretch>
            <a:fillRect/>
          </a:stretch>
        </p:blipFill>
        <p:spPr bwMode="auto">
          <a:xfrm>
            <a:off x="0" y="0"/>
            <a:ext cx="4572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50476"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50506" r="50000"/>
          <a:stretch>
            <a:fillRect/>
          </a:stretch>
        </p:blipFill>
        <p:spPr bwMode="auto">
          <a:xfrm>
            <a:off x="2857488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"/>
          <p:cNvPicPr/>
          <p:nvPr/>
        </p:nvPicPr>
        <p:blipFill>
          <a:blip r:embed="rId2" cstate="print"/>
          <a:srcRect r="48663" b="51544"/>
          <a:stretch>
            <a:fillRect/>
          </a:stretch>
        </p:blipFill>
        <p:spPr>
          <a:xfrm>
            <a:off x="0" y="142852"/>
            <a:ext cx="3071802" cy="2428892"/>
          </a:xfrm>
          <a:prstGeom prst="rect">
            <a:avLst/>
          </a:prstGeom>
        </p:spPr>
      </p:pic>
      <p:sp>
        <p:nvSpPr>
          <p:cNvPr id="293" name="CustomShape 1"/>
          <p:cNvSpPr/>
          <p:nvPr/>
        </p:nvSpPr>
        <p:spPr>
          <a:xfrm>
            <a:off x="1219320" y="500042"/>
            <a:ext cx="1861560" cy="257400"/>
          </a:xfrm>
          <a:prstGeom prst="rect">
            <a:avLst/>
          </a:prstGeom>
          <a:solidFill>
            <a:srgbClr val="FFFFFF"/>
          </a:solidFill>
        </p:spPr>
        <p:txBody>
          <a:bodyPr lIns="90000" tIns="45000" rIns="90000" bIns="45000"/>
          <a:lstStyle/>
          <a:p>
            <a:r>
              <a:rPr lang="en-US" sz="1100" b="1">
                <a:solidFill>
                  <a:srgbClr val="FF0000"/>
                </a:solidFill>
                <a:latin typeface="Arial"/>
                <a:ea typeface="ＭＳ Ｐゴシック"/>
              </a:rPr>
              <a:t>0.12 gN/m2 (~20 Tg-N/yr)</a:t>
            </a:r>
            <a:endParaRPr/>
          </a:p>
        </p:txBody>
      </p:sp>
      <p:pic>
        <p:nvPicPr>
          <p:cNvPr id="294" name="Picture 1"/>
          <p:cNvPicPr/>
          <p:nvPr/>
        </p:nvPicPr>
        <p:blipFill>
          <a:blip r:embed="rId3" cstate="print"/>
          <a:srcRect l="22326" t="49141" r="19625" b="3969"/>
          <a:stretch>
            <a:fillRect/>
          </a:stretch>
        </p:blipFill>
        <p:spPr>
          <a:xfrm>
            <a:off x="0" y="2928934"/>
            <a:ext cx="3143240" cy="2286016"/>
          </a:xfrm>
          <a:prstGeom prst="rect">
            <a:avLst/>
          </a:prstGeom>
        </p:spPr>
      </p:pic>
      <p:sp>
        <p:nvSpPr>
          <p:cNvPr id="295" name="CustomShape 2"/>
          <p:cNvSpPr/>
          <p:nvPr/>
        </p:nvSpPr>
        <p:spPr>
          <a:xfrm>
            <a:off x="1143000" y="2786400"/>
            <a:ext cx="1980360" cy="257400"/>
          </a:xfrm>
          <a:prstGeom prst="rect">
            <a:avLst/>
          </a:prstGeom>
          <a:solidFill>
            <a:srgbClr val="FFFFFF"/>
          </a:solidFill>
        </p:spPr>
        <p:txBody>
          <a:bodyPr lIns="90000" tIns="45000" rIns="90000" bIns="45000"/>
          <a:lstStyle/>
          <a:p>
            <a:r>
              <a:rPr lang="en-US" sz="1100" b="1">
                <a:solidFill>
                  <a:srgbClr val="FF0000"/>
                </a:solidFill>
                <a:latin typeface="Arial"/>
                <a:ea typeface="ＭＳ Ｐゴシック"/>
              </a:rPr>
              <a:t>0.43 gN/m2  (~73.1 Tg-N/yr)</a:t>
            </a:r>
            <a:endParaRPr/>
          </a:p>
        </p:txBody>
      </p:sp>
      <p:sp>
        <p:nvSpPr>
          <p:cNvPr id="298" name="CustomShape 4"/>
          <p:cNvSpPr/>
          <p:nvPr/>
        </p:nvSpPr>
        <p:spPr>
          <a:xfrm>
            <a:off x="3120310" y="642918"/>
            <a:ext cx="6095160" cy="3733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70C0"/>
                </a:solidFill>
                <a:latin typeface="Tahoma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ahoma"/>
              </a:rPr>
              <a:t>Galloway </a:t>
            </a:r>
            <a:r>
              <a:rPr lang="en-US" sz="3200" dirty="0">
                <a:solidFill>
                  <a:srgbClr val="0070C0"/>
                </a:solidFill>
                <a:latin typeface="Tahoma"/>
              </a:rPr>
              <a:t>et. al. 2004,2008 says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FF0000"/>
                </a:solidFill>
                <a:latin typeface="Tahoma"/>
              </a:rPr>
              <a:t>Humans have more than doubled 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ahoma"/>
              </a:rPr>
              <a:t> the </a:t>
            </a:r>
            <a:r>
              <a:rPr lang="en-US" sz="2800" dirty="0">
                <a:solidFill>
                  <a:srgbClr val="FF0000"/>
                </a:solidFill>
                <a:latin typeface="Tahoma"/>
              </a:rPr>
              <a:t>rate at which nitrogen enters the </a:t>
            </a:r>
            <a:r>
              <a:rPr lang="en-US" sz="2800" dirty="0" smtClean="0">
                <a:solidFill>
                  <a:srgbClr val="FF0000"/>
                </a:solidFill>
                <a:latin typeface="Tahoma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ahoma"/>
              </a:rPr>
              <a:t> terrestrial </a:t>
            </a:r>
            <a:r>
              <a:rPr lang="en-US" sz="2800" dirty="0">
                <a:solidFill>
                  <a:srgbClr val="FF0000"/>
                </a:solidFill>
                <a:latin typeface="Tahoma"/>
              </a:rPr>
              <a:t>biosphere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800" dirty="0">
                <a:solidFill>
                  <a:srgbClr val="0070C0"/>
                </a:solidFill>
                <a:latin typeface="Tahoma"/>
              </a:rPr>
              <a:t>Agricultural land expansion,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800" dirty="0">
                <a:solidFill>
                  <a:srgbClr val="0070C0"/>
                </a:solidFill>
                <a:latin typeface="Tahoma"/>
                <a:ea typeface="ＭＳ Ｐゴシック"/>
              </a:rPr>
              <a:t>Fossil fuel burning and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2800" dirty="0">
                <a:solidFill>
                  <a:srgbClr val="0070C0"/>
                </a:solidFill>
                <a:latin typeface="Tahoma"/>
                <a:ea typeface="ＭＳ Ｐゴシック"/>
              </a:rPr>
              <a:t>Fertilization application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/>
              </a:rPr>
              <a:t>   </a:t>
            </a:r>
            <a:endParaRPr/>
          </a:p>
        </p:txBody>
      </p:sp>
      <p:sp>
        <p:nvSpPr>
          <p:cNvPr id="299" name="CustomShape 5"/>
          <p:cNvSpPr/>
          <p:nvPr/>
        </p:nvSpPr>
        <p:spPr>
          <a:xfrm>
            <a:off x="163080" y="228600"/>
            <a:ext cx="2265120" cy="364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b="1">
                <a:solidFill>
                  <a:srgbClr val="000000"/>
                </a:solidFill>
                <a:latin typeface="Arial"/>
                <a:ea typeface="ＭＳ Ｐゴシック"/>
              </a:rPr>
              <a:t>CLM4 N-deposition</a:t>
            </a:r>
            <a:endParaRPr/>
          </a:p>
        </p:txBody>
      </p:sp>
      <p:sp>
        <p:nvSpPr>
          <p:cNvPr id="300" name="CustomShape 6"/>
          <p:cNvSpPr/>
          <p:nvPr/>
        </p:nvSpPr>
        <p:spPr>
          <a:xfrm>
            <a:off x="691378" y="3401148"/>
            <a:ext cx="380160" cy="456480"/>
          </a:xfrm>
          <a:prstGeom prst="ellips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01" name="CustomShape 7"/>
          <p:cNvSpPr/>
          <p:nvPr/>
        </p:nvSpPr>
        <p:spPr>
          <a:xfrm>
            <a:off x="1447920" y="3329710"/>
            <a:ext cx="608760" cy="456480"/>
          </a:xfrm>
          <a:prstGeom prst="ellips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02" name="CustomShape 8"/>
          <p:cNvSpPr/>
          <p:nvPr/>
        </p:nvSpPr>
        <p:spPr>
          <a:xfrm>
            <a:off x="2000232" y="3401148"/>
            <a:ext cx="608760" cy="456480"/>
          </a:xfrm>
          <a:prstGeom prst="ellips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03" name="CustomShape 9"/>
          <p:cNvSpPr/>
          <p:nvPr/>
        </p:nvSpPr>
        <p:spPr>
          <a:xfrm>
            <a:off x="3505320" y="4590720"/>
            <a:ext cx="5942880" cy="11872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dirty="0">
                <a:solidFill>
                  <a:srgbClr val="009900"/>
                </a:solidFill>
                <a:latin typeface="Arial"/>
                <a:ea typeface="ＭＳ Ｐゴシック"/>
              </a:rPr>
              <a:t>Thus, Earth’s vegetation cover affects significantly </a:t>
            </a:r>
            <a:endParaRPr/>
          </a:p>
          <a:p>
            <a:endParaRPr/>
          </a:p>
          <a:p>
            <a:pPr>
              <a:buFont typeface="Wingdings" charset="2"/>
              <a:buChar char=""/>
            </a:pPr>
            <a:r>
              <a:rPr lang="en-US" b="1" dirty="0">
                <a:solidFill>
                  <a:srgbClr val="FF0000"/>
                </a:solidFill>
                <a:latin typeface="Arial"/>
                <a:ea typeface="ＭＳ Ｐゴシック"/>
              </a:rPr>
              <a:t>Alter regional and global climate through  </a:t>
            </a:r>
            <a:endParaRPr/>
          </a:p>
          <a:p>
            <a:r>
              <a:rPr lang="en-US" b="1" dirty="0">
                <a:solidFill>
                  <a:srgbClr val="FF0000"/>
                </a:solidFill>
                <a:latin typeface="Arial"/>
                <a:ea typeface="ＭＳ Ｐゴシック"/>
              </a:rPr>
              <a:t>   changes in the global carbon and nitrogen cycles</a:t>
            </a:r>
            <a:endParaRPr/>
          </a:p>
        </p:txBody>
      </p:sp>
      <p:sp>
        <p:nvSpPr>
          <p:cNvPr id="307" name="CustomShape 12"/>
          <p:cNvSpPr/>
          <p:nvPr/>
        </p:nvSpPr>
        <p:spPr>
          <a:xfrm>
            <a:off x="3429000" y="5858640"/>
            <a:ext cx="5485680" cy="1187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 typeface="Wingdings" charset="2"/>
              <a:buChar char=""/>
            </a:pPr>
            <a:r>
              <a:rPr lang="en-US" b="1" dirty="0">
                <a:solidFill>
                  <a:srgbClr val="FF0000"/>
                </a:solidFill>
                <a:latin typeface="Arial"/>
                <a:ea typeface="ＭＳ Ｐゴシック"/>
              </a:rPr>
              <a:t>  To date, very few global scale studies exist   </a:t>
            </a:r>
            <a:endParaRPr/>
          </a:p>
          <a:p>
            <a:r>
              <a:rPr lang="en-US" b="1" dirty="0">
                <a:solidFill>
                  <a:srgbClr val="FF0000"/>
                </a:solidFill>
                <a:latin typeface="Arial"/>
                <a:ea typeface="ＭＳ Ｐゴシック"/>
              </a:rPr>
              <a:t>     on the impact of elevated nitrogen deposition   </a:t>
            </a:r>
            <a:endParaRPr/>
          </a:p>
          <a:p>
            <a:r>
              <a:rPr lang="en-US" b="1" dirty="0">
                <a:solidFill>
                  <a:srgbClr val="FF0000"/>
                </a:solidFill>
                <a:latin typeface="Arial"/>
                <a:ea typeface="ＭＳ Ｐゴシック"/>
              </a:rPr>
              <a:t>     on terrestrial ecosystem</a:t>
            </a:r>
            <a:endParaRPr/>
          </a:p>
        </p:txBody>
      </p:sp>
      <p:sp>
        <p:nvSpPr>
          <p:cNvPr id="19" name="Down Arrow 18"/>
          <p:cNvSpPr/>
          <p:nvPr/>
        </p:nvSpPr>
        <p:spPr>
          <a:xfrm>
            <a:off x="6572264" y="3786190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Down Arrow 19"/>
          <p:cNvSpPr/>
          <p:nvPr/>
        </p:nvSpPr>
        <p:spPr>
          <a:xfrm>
            <a:off x="8715404" y="4572008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0" y="0"/>
            <a:ext cx="9143280" cy="1142280"/>
          </a:xfrm>
          <a:prstGeom prst="rect">
            <a:avLst/>
          </a:prstGeom>
        </p:spPr>
      </p:sp>
      <p:pic>
        <p:nvPicPr>
          <p:cNvPr id="31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360" cy="4037760"/>
          </a:xfrm>
          <a:prstGeom prst="rect">
            <a:avLst/>
          </a:prstGeom>
        </p:spPr>
      </p:pic>
      <p:sp>
        <p:nvSpPr>
          <p:cNvPr id="311" name="CustomShape 2"/>
          <p:cNvSpPr/>
          <p:nvPr/>
        </p:nvSpPr>
        <p:spPr>
          <a:xfrm>
            <a:off x="762120" y="4648320"/>
            <a:ext cx="7771680" cy="669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Spatial pattern of Total inorganic N deposition. </a:t>
            </a:r>
            <a:endParaRPr/>
          </a:p>
          <a:p>
            <a:r>
              <a:rPr lang="en-US" sz="2000" b="1">
                <a:solidFill>
                  <a:srgbClr val="FF0000"/>
                </a:solidFill>
                <a:latin typeface="Arial"/>
                <a:ea typeface="ＭＳ Ｐゴシック"/>
              </a:rPr>
              <a:t>(Source: Lelieveld and Dentener 2000; Galloway et al 2004)</a:t>
            </a:r>
            <a:endParaRPr/>
          </a:p>
        </p:txBody>
      </p:sp>
      <p:sp>
        <p:nvSpPr>
          <p:cNvPr id="312" name="CustomShape 3"/>
          <p:cNvSpPr/>
          <p:nvPr/>
        </p:nvSpPr>
        <p:spPr>
          <a:xfrm>
            <a:off x="6781680" y="838080"/>
            <a:ext cx="913680" cy="1065960"/>
          </a:xfrm>
          <a:prstGeom prst="ellipse">
            <a:avLst/>
          </a:prstGeom>
          <a:ln w="38160">
            <a:solidFill>
              <a:srgbClr val="000000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14366" y="685800"/>
            <a:ext cx="82296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IN" dirty="0" smtClean="0"/>
              <a:t>Carbon is the basis of life on Earth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9694"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5008" y="285728"/>
            <a:ext cx="34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Stocks in blue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Peta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grams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PgC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Fluxes in red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PgC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/year)</a:t>
            </a:r>
            <a:endParaRPr lang="en-IN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609600"/>
            <a:ext cx="8458200" cy="5791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If all sources are equal to all sinks, the carbon cycle can </a:t>
            </a:r>
          </a:p>
          <a:p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be said to be in equilibrium (or in balance)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However, because fossil fuel combustion and </a:t>
            </a:r>
          </a:p>
          <a:p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deforestation have changed </a:t>
            </a:r>
            <a:r>
              <a:rPr lang="en-IN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terrestrial stocks </a:t>
            </a:r>
          </a:p>
          <a:p>
            <a:endParaRPr lang="en-IN" sz="2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Increasing the CO</a:t>
            </a:r>
            <a:r>
              <a:rPr lang="en-IN" sz="2800" b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 inputs to the atmosphere, these </a:t>
            </a:r>
          </a:p>
          <a:p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activities have caused the size of the atmospheric carbon</a:t>
            </a:r>
          </a:p>
          <a:p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 pool to increase and is believed to cause the observed </a:t>
            </a:r>
          </a:p>
          <a:p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trend of increasing global temperatures.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0" y="0"/>
            <a:ext cx="91432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/>
              </a:rPr>
              <a:t>Missing Sink </a:t>
            </a:r>
            <a:r>
              <a:rPr lang="en-US" sz="2400" b="1">
                <a:solidFill>
                  <a:srgbClr val="00B0F0"/>
                </a:solidFill>
                <a:latin typeface="Tahoma"/>
              </a:rPr>
              <a:t>(Esser et al 2011)</a:t>
            </a:r>
            <a:endParaRPr/>
          </a:p>
        </p:txBody>
      </p:sp>
      <p:sp>
        <p:nvSpPr>
          <p:cNvPr id="339" name="CustomShape 2"/>
          <p:cNvSpPr/>
          <p:nvPr/>
        </p:nvSpPr>
        <p:spPr>
          <a:xfrm>
            <a:off x="685800" y="1981080"/>
            <a:ext cx="7771680" cy="41140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400" dirty="0" err="1">
                <a:solidFill>
                  <a:srgbClr val="FF0000"/>
                </a:solidFill>
                <a:latin typeface="Tahoma"/>
              </a:rPr>
              <a:t>Fossi</a:t>
            </a:r>
            <a:r>
              <a:rPr lang="en-US" sz="2400" dirty="0">
                <a:solidFill>
                  <a:srgbClr val="FF0000"/>
                </a:solidFill>
                <a:latin typeface="Tahoma"/>
              </a:rPr>
              <a:t> fuel emission </a:t>
            </a:r>
            <a:r>
              <a:rPr lang="en-US" sz="2400" dirty="0" smtClean="0">
                <a:solidFill>
                  <a:srgbClr val="FF0000"/>
                </a:solidFill>
                <a:latin typeface="Tahoma"/>
              </a:rPr>
              <a:t>     343 </a:t>
            </a:r>
            <a:r>
              <a:rPr lang="en-US" sz="2400" dirty="0" err="1">
                <a:solidFill>
                  <a:srgbClr val="FF0000"/>
                </a:solidFill>
                <a:latin typeface="Tahoma"/>
              </a:rPr>
              <a:t>PgC</a:t>
            </a:r>
            <a:endParaRPr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ahoma"/>
              </a:rPr>
              <a:t>LULCC                       </a:t>
            </a:r>
            <a:r>
              <a:rPr lang="en-US" sz="2400" dirty="0">
                <a:solidFill>
                  <a:srgbClr val="FF0000"/>
                </a:solidFill>
                <a:latin typeface="Tahoma"/>
              </a:rPr>
              <a:t>156 </a:t>
            </a:r>
            <a:r>
              <a:rPr lang="en-US" sz="2400" dirty="0" err="1">
                <a:solidFill>
                  <a:srgbClr val="FF0000"/>
                </a:solidFill>
                <a:latin typeface="Tahoma"/>
              </a:rPr>
              <a:t>PgC</a:t>
            </a:r>
            <a:endParaRPr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  <a:latin typeface="Tahoma"/>
              </a:rPr>
              <a:t>Total                          499 (since pre-industrial)</a:t>
            </a:r>
            <a:endParaRPr/>
          </a:p>
          <a:p>
            <a:endParaRPr/>
          </a:p>
          <a:p>
            <a:r>
              <a:rPr lang="en-US" sz="2400" dirty="0">
                <a:solidFill>
                  <a:srgbClr val="0070C0"/>
                </a:solidFill>
                <a:latin typeface="Tahoma"/>
              </a:rPr>
              <a:t>In the atmosphere </a:t>
            </a:r>
            <a:r>
              <a:rPr lang="en-US" sz="2400" dirty="0" smtClean="0">
                <a:solidFill>
                  <a:srgbClr val="0070C0"/>
                </a:solidFill>
                <a:latin typeface="Tahoma"/>
              </a:rPr>
              <a:t>     216 </a:t>
            </a:r>
            <a:r>
              <a:rPr lang="en-US" sz="2400" dirty="0" err="1">
                <a:solidFill>
                  <a:srgbClr val="0070C0"/>
                </a:solidFill>
                <a:latin typeface="Tahoma"/>
              </a:rPr>
              <a:t>PgC</a:t>
            </a:r>
            <a:endParaRPr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  <a:latin typeface="Tahoma"/>
              </a:rPr>
              <a:t>Uptake ocean          </a:t>
            </a:r>
            <a:r>
              <a:rPr lang="en-US" sz="2400" dirty="0" smtClean="0">
                <a:solidFill>
                  <a:srgbClr val="0070C0"/>
                </a:solidFill>
                <a:latin typeface="Tahoma"/>
              </a:rPr>
              <a:t>   118 </a:t>
            </a:r>
            <a:r>
              <a:rPr lang="en-US" sz="2400" dirty="0" err="1">
                <a:solidFill>
                  <a:srgbClr val="0070C0"/>
                </a:solidFill>
                <a:latin typeface="Tahoma"/>
              </a:rPr>
              <a:t>PgC</a:t>
            </a:r>
            <a:endParaRPr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  <a:latin typeface="Tahoma"/>
              </a:rPr>
              <a:t>Total                         334 </a:t>
            </a:r>
            <a:r>
              <a:rPr lang="en-US" sz="2400" dirty="0" err="1">
                <a:solidFill>
                  <a:srgbClr val="000000"/>
                </a:solidFill>
                <a:latin typeface="Tahoma"/>
              </a:rPr>
              <a:t>PgC</a:t>
            </a:r>
            <a:endParaRPr/>
          </a:p>
          <a:p>
            <a:r>
              <a:rPr lang="en-US" sz="2400" dirty="0">
                <a:solidFill>
                  <a:srgbClr val="000000"/>
                </a:solidFill>
                <a:latin typeface="Tahoma"/>
              </a:rPr>
              <a:t>Difference (499 -334) = 165 </a:t>
            </a:r>
            <a:r>
              <a:rPr lang="en-US" sz="2400" dirty="0" err="1">
                <a:solidFill>
                  <a:srgbClr val="000000"/>
                </a:solidFill>
                <a:latin typeface="Tahoma"/>
              </a:rPr>
              <a:t>PgC</a:t>
            </a:r>
            <a:r>
              <a:rPr lang="en-US" sz="2400" dirty="0">
                <a:solidFill>
                  <a:srgbClr val="000000"/>
                </a:solidFill>
                <a:latin typeface="Tahoma"/>
              </a:rPr>
              <a:t> (missing sink)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238128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IN" sz="2300" dirty="0" smtClean="0">
                <a:latin typeface="Calibri" pitchFamily="34" charset="0"/>
                <a:cs typeface="Calibri" pitchFamily="34" charset="0"/>
              </a:rPr>
              <a:t>The major reservoirs of terrestrial carbon are:</a:t>
            </a:r>
          </a:p>
          <a:p>
            <a:pPr marL="365760" lvl="1" indent="-256032">
              <a:lnSpc>
                <a:spcPct val="12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Total Vegetation Carbon (TOTVEGC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which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as the name suggests is the carbon </a:t>
            </a:r>
          </a:p>
          <a:p>
            <a:pPr marL="365760" lvl="1" indent="-256032">
              <a:lnSpc>
                <a:spcPct val="120000"/>
              </a:lnSpc>
              <a:spcBef>
                <a:spcPts val="400"/>
              </a:spcBef>
              <a:buSzPct val="68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stored in plants or biomass and accounts for about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560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PgC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stored</a:t>
            </a:r>
          </a:p>
          <a:p>
            <a:pPr marL="365760" lvl="1" indent="-256032">
              <a:lnSpc>
                <a:spcPct val="12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Soil Carbon (SOILC)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is the largest pool of terrestrial carbon (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1500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PgC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729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IN" sz="2400" b="1" dirty="0" smtClean="0"/>
              <a:t>Stocks:</a:t>
            </a:r>
            <a:br>
              <a:rPr lang="en-IN" sz="2400" b="1" dirty="0" smtClean="0"/>
            </a:br>
            <a:r>
              <a:rPr lang="en-IN" sz="2400" b="1" dirty="0" smtClean="0"/>
              <a:t/>
            </a:r>
            <a:br>
              <a:rPr lang="en-IN" sz="2400" b="1" dirty="0" smtClean="0"/>
            </a:br>
            <a:r>
              <a:rPr lang="en-IN" sz="2400" b="1" dirty="0" smtClean="0"/>
              <a:t>Terrestrial ecosystem carbon</a:t>
            </a:r>
            <a:endParaRPr lang="en-IN" sz="2400" b="1" dirty="0"/>
          </a:p>
        </p:txBody>
      </p:sp>
      <p:pic>
        <p:nvPicPr>
          <p:cNvPr id="4" name="Picture 3" descr="C:\Users\mithavachan\Desktop\ii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6010275"/>
            <a:ext cx="914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The few variables which describes the Carbon cycle in the </a:t>
            </a:r>
            <a:r>
              <a:rPr lang="en-US" sz="2400" b="1" dirty="0" err="1" smtClean="0">
                <a:solidFill>
                  <a:srgbClr val="0070C0"/>
                </a:solidFill>
              </a:rPr>
              <a:t>modeels</a:t>
            </a:r>
            <a:endParaRPr lang="en-IN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I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343288" y="1643050"/>
            <a:ext cx="8229240" cy="4525920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 Interactions between terrestrial ecosystem carbon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and climate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 Introduction to DATA Analysis using CDAT 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C:\Users\mithavachan\Desktop\iisc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29550" y="5638800"/>
            <a:ext cx="1314450" cy="1219200"/>
          </a:xfrm>
          <a:prstGeom prst="rect">
            <a:avLst/>
          </a:prstGeom>
          <a:noFill/>
        </p:spPr>
      </p:pic>
      <p:pic>
        <p:nvPicPr>
          <p:cNvPr id="4" name="Picture 2" descr="C:\Users\mithavachan\Desktop\Ananya_compre\CCyc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3929058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1514" y="189454"/>
            <a:ext cx="52578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FLUXES  (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/m^2/s)</a:t>
            </a:r>
          </a:p>
          <a:p>
            <a:endParaRPr lang="en-IN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Calibri" pitchFamily="34" charset="0"/>
                <a:cs typeface="Calibri" pitchFamily="34" charset="0"/>
              </a:rPr>
              <a:t>C is exchanged naturally between the terrestrial systems and the atmosphere mainly through </a:t>
            </a: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photosynthesis and respiration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Some of the  flux related terms are :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Autotrophic Respiration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respiration processes by living plant parts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Heterotrophic respiration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respiration processes by microbes in soil and litter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IN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Net Primary Productivity (NPP)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is the difference between photosynthesis and plant respiration</a:t>
            </a:r>
          </a:p>
          <a:p>
            <a:pPr>
              <a:buNone/>
            </a:pP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IN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Net Ecosystem Exchange (NEE)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the net carbon movement between an ecosystem and the atmosphere</a:t>
            </a:r>
            <a:endParaRPr lang="en-IN" baseline="300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457200" y="19810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en-US" sz="4400" dirty="0">
                <a:solidFill>
                  <a:srgbClr val="0070C0"/>
                </a:solidFill>
                <a:latin typeface="Arial"/>
                <a:ea typeface="ＭＳ Ｐゴシック"/>
              </a:rPr>
              <a:t>Hands on Training </a:t>
            </a:r>
            <a:r>
              <a:rPr lang="en-US" sz="4400" dirty="0" smtClean="0">
                <a:solidFill>
                  <a:srgbClr val="0070C0"/>
                </a:solidFill>
                <a:latin typeface="Arial"/>
                <a:ea typeface="ＭＳ Ｐゴシック"/>
              </a:rPr>
              <a:t>Session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71406" y="0"/>
            <a:ext cx="9143280" cy="2818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400" dirty="0">
                <a:solidFill>
                  <a:srgbClr val="0070C0"/>
                </a:solidFill>
                <a:latin typeface="Arial"/>
              </a:rPr>
              <a:t>  </a:t>
            </a:r>
            <a:r>
              <a:rPr lang="en-US" sz="2400" dirty="0" smtClean="0">
                <a:solidFill>
                  <a:srgbClr val="0070C0"/>
                </a:solidFill>
                <a:latin typeface="Arial"/>
              </a:rPr>
              <a:t>Model </a:t>
            </a:r>
            <a:r>
              <a:rPr lang="en-US" sz="2400" dirty="0">
                <a:solidFill>
                  <a:srgbClr val="0070C0"/>
                </a:solidFill>
                <a:latin typeface="Arial"/>
              </a:rPr>
              <a:t>Description </a:t>
            </a:r>
            <a:r>
              <a:rPr lang="en-US" sz="2400" dirty="0" smtClean="0">
                <a:solidFill>
                  <a:srgbClr val="0070C0"/>
                </a:solidFill>
                <a:latin typeface="Arial"/>
              </a:rPr>
              <a:t>for CLM4  of NCAR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/>
              </a:rPr>
              <a:t> (Community Land Model version4)</a:t>
            </a:r>
            <a:endParaRPr/>
          </a:p>
          <a:p>
            <a:r>
              <a:rPr lang="en-US" sz="2400" dirty="0">
                <a:solidFill>
                  <a:srgbClr val="0070C0"/>
                </a:solidFill>
                <a:latin typeface="Arial"/>
              </a:rPr>
              <a:t>    </a:t>
            </a:r>
            <a:r>
              <a:rPr lang="en-US" sz="2400" dirty="0">
                <a:solidFill>
                  <a:srgbClr val="C00000"/>
                </a:solidFill>
                <a:latin typeface="Arial"/>
              </a:rPr>
              <a:t>The CLM4 examines the physical, chemical, and biological processes of terrestrial  ecosystem and demonstrates the importance of climate in determining vegetation compositions and the feedback. </a:t>
            </a:r>
            <a:endParaRPr lang="en-US" sz="2400" dirty="0" smtClean="0">
              <a:solidFill>
                <a:srgbClr val="C00000"/>
              </a:solidFill>
              <a:latin typeface="Arial"/>
            </a:endParaRPr>
          </a:p>
          <a:p>
            <a:endParaRPr lang="en-US" sz="2400" dirty="0" smtClean="0">
              <a:solidFill>
                <a:srgbClr val="C00000"/>
              </a:solidFill>
              <a:latin typeface="Arial"/>
            </a:endParaRPr>
          </a:p>
          <a:p>
            <a:r>
              <a:rPr lang="en-IN" dirty="0" smtClean="0">
                <a:hlinkClick r:id="rId2"/>
              </a:rPr>
              <a:t>http://www.cesm.ucar.edu/models/ccsm4.0/clm/models/lnd/clm/doc/UsersGuide/f63.html</a:t>
            </a:r>
            <a:endParaRPr/>
          </a:p>
        </p:txBody>
      </p:sp>
      <p:sp>
        <p:nvSpPr>
          <p:cNvPr id="314" name="CustomShape 2"/>
          <p:cNvSpPr/>
          <p:nvPr/>
        </p:nvSpPr>
        <p:spPr>
          <a:xfrm>
            <a:off x="0" y="2332080"/>
            <a:ext cx="9143280" cy="37630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600">
                <a:solidFill>
                  <a:srgbClr val="C00000"/>
                </a:solidFill>
                <a:latin typeface="Calibri"/>
                <a:ea typeface="ＭＳ Ｐゴシック"/>
              </a:rPr>
              <a:t>   </a:t>
            </a:r>
            <a:endParaRPr/>
          </a:p>
        </p:txBody>
      </p:sp>
      <p:sp>
        <p:nvSpPr>
          <p:cNvPr id="315" name="CustomShape 3"/>
          <p:cNvSpPr/>
          <p:nvPr/>
        </p:nvSpPr>
        <p:spPr>
          <a:xfrm>
            <a:off x="0" y="2971800"/>
            <a:ext cx="9143280" cy="32587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b="1" dirty="0">
                <a:solidFill>
                  <a:srgbClr val="00B0F0"/>
                </a:solidFill>
                <a:latin typeface="Arial"/>
                <a:ea typeface="ＭＳ Ｐゴシック"/>
              </a:rPr>
              <a:t>1000-year experiments (Net ecosystem exchange is </a:t>
            </a:r>
            <a:r>
              <a:rPr lang="en-US" sz="2000" b="1" dirty="0" smtClean="0">
                <a:solidFill>
                  <a:srgbClr val="00B0F0"/>
                </a:solidFill>
                <a:latin typeface="Arial"/>
                <a:ea typeface="ＭＳ Ｐゴシック"/>
              </a:rPr>
              <a:t>nearly </a:t>
            </a:r>
            <a:r>
              <a:rPr lang="en-US" sz="2000" b="1" dirty="0">
                <a:solidFill>
                  <a:srgbClr val="00B0F0"/>
                </a:solidFill>
                <a:latin typeface="Arial"/>
                <a:ea typeface="ＭＳ Ｐゴシック"/>
              </a:rPr>
              <a:t>zero by 900)</a:t>
            </a:r>
            <a:endParaRPr/>
          </a:p>
          <a:p>
            <a:pPr algn="just"/>
            <a:r>
              <a:rPr lang="en-US" sz="1600" b="1" dirty="0">
                <a:solidFill>
                  <a:srgbClr val="002060"/>
                </a:solidFill>
                <a:latin typeface="Arial"/>
                <a:ea typeface="ＭＳ Ｐゴシック"/>
              </a:rPr>
              <a:t>A horizontal  resolution of 1.9° latitude and 2.5° longitude is used. A 57-year (1948–2004) observational atmospheric forcing dataset is used to drive the model.</a:t>
            </a:r>
            <a:endParaRPr/>
          </a:p>
          <a:p>
            <a:pPr algn="just"/>
            <a:r>
              <a:rPr lang="en-US" dirty="0" smtClean="0"/>
              <a:t>   </a:t>
            </a:r>
            <a:endParaRPr/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/>
                <a:ea typeface="ＭＳ Ｐゴシック"/>
              </a:rPr>
              <a:t>       CTL </a:t>
            </a:r>
            <a:r>
              <a:rPr lang="en-US" sz="2400" b="1" dirty="0" smtClean="0">
                <a:solidFill>
                  <a:srgbClr val="00B050"/>
                </a:solidFill>
                <a:latin typeface="Arial"/>
                <a:ea typeface="ＭＳ Ｐゴシック"/>
              </a:rPr>
              <a:t>(</a:t>
            </a:r>
            <a:r>
              <a:rPr lang="en-US" sz="2400" b="1" dirty="0">
                <a:solidFill>
                  <a:srgbClr val="00B050"/>
                </a:solidFill>
                <a:latin typeface="Arial"/>
                <a:ea typeface="ＭＳ Ｐゴシック"/>
              </a:rPr>
              <a:t>Pre-industrial N-deposition)      </a:t>
            </a:r>
            <a:endParaRPr/>
          </a:p>
          <a:p>
            <a:pPr algn="just"/>
            <a:r>
              <a:rPr lang="en-US" sz="2400" b="1" dirty="0">
                <a:solidFill>
                  <a:srgbClr val="FF0000"/>
                </a:solidFill>
                <a:ea typeface="ＭＳ Ｐゴシック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a typeface="ＭＳ Ｐゴシック"/>
              </a:rPr>
              <a:t>      CTL2K</a:t>
            </a:r>
            <a:endParaRPr lang="en-US" sz="2400" b="1" dirty="0" smtClean="0">
              <a:solidFill>
                <a:srgbClr val="FF0000"/>
              </a:solidFill>
              <a:latin typeface="Arial"/>
              <a:ea typeface="ＭＳ Ｐゴシック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ＭＳ Ｐゴシック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ea typeface="ＭＳ Ｐゴシック"/>
              </a:rPr>
              <a:t>CTL2xCO2</a:t>
            </a:r>
            <a:endParaRPr lang="en-US" sz="2400" b="1" dirty="0" smtClean="0">
              <a:solidFill>
                <a:srgbClr val="FF0000"/>
              </a:solidFill>
              <a:latin typeface="Arial"/>
              <a:ea typeface="ＭＳ Ｐゴシック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ＭＳ Ｐゴシック"/>
              </a:rPr>
              <a:t>      4N</a:t>
            </a:r>
            <a:endParaRPr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en-US" sz="4400">
                <a:solidFill>
                  <a:srgbClr val="000000"/>
                </a:solidFill>
                <a:latin typeface="Arial"/>
                <a:ea typeface="ＭＳ Ｐゴシック"/>
              </a:rPr>
              <a:t>DATA</a:t>
            </a:r>
            <a:endParaRPr/>
          </a:p>
        </p:txBody>
      </p:sp>
      <p:sp>
        <p:nvSpPr>
          <p:cNvPr id="342" name="CustomShape 2"/>
          <p:cNvSpPr/>
          <p:nvPr/>
        </p:nvSpPr>
        <p:spPr>
          <a:xfrm>
            <a:off x="214282" y="1600200"/>
            <a:ext cx="8715436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 smtClean="0">
                <a:solidFill>
                  <a:srgbClr val="C00000"/>
                </a:solidFill>
                <a:latin typeface="Arial"/>
                <a:ea typeface="ＭＳ Ｐゴシック"/>
              </a:rPr>
              <a:t>Global  CLM4 </a:t>
            </a:r>
            <a:r>
              <a:rPr lang="en-US" sz="3200" dirty="0">
                <a:solidFill>
                  <a:srgbClr val="C00000"/>
                </a:solidFill>
                <a:latin typeface="Arial"/>
                <a:ea typeface="ＭＳ Ｐゴシック"/>
              </a:rPr>
              <a:t>simulations with 2 deg resolution</a:t>
            </a:r>
            <a:endParaRPr/>
          </a:p>
          <a:p>
            <a:r>
              <a:rPr lang="en-US" sz="2400" dirty="0" smtClean="0">
                <a:solidFill>
                  <a:srgbClr val="0070C0"/>
                </a:solidFill>
                <a:latin typeface="Arial"/>
                <a:ea typeface="ＭＳ Ｐゴシック"/>
              </a:rPr>
              <a:t>CTL</a:t>
            </a:r>
            <a:r>
              <a:rPr lang="en-US" sz="2400" dirty="0">
                <a:solidFill>
                  <a:srgbClr val="0070C0"/>
                </a:solidFill>
                <a:latin typeface="Arial"/>
                <a:ea typeface="ＭＳ Ｐゴシック"/>
              </a:rPr>
              <a:t>, 4Ndep, 2Kwatming, 2xco2</a:t>
            </a:r>
            <a:endParaRPr/>
          </a:p>
          <a:p>
            <a:endParaRPr/>
          </a:p>
          <a:p>
            <a:r>
              <a:rPr lang="en-US" sz="2400" dirty="0" smtClean="0">
                <a:solidFill>
                  <a:srgbClr val="0070C0"/>
                </a:solidFill>
                <a:latin typeface="Arial"/>
                <a:ea typeface="ＭＳ Ｐゴシック"/>
              </a:rPr>
              <a:t>Compute NPP</a:t>
            </a:r>
            <a:r>
              <a:rPr lang="en-US" sz="2400" dirty="0">
                <a:solidFill>
                  <a:srgbClr val="0070C0"/>
                </a:solidFill>
                <a:latin typeface="Arial"/>
                <a:ea typeface="ＭＳ Ｐゴシック"/>
              </a:rPr>
              <a:t>, SOILC, </a:t>
            </a:r>
            <a:r>
              <a:rPr lang="en-US" sz="2400" dirty="0" smtClean="0">
                <a:solidFill>
                  <a:srgbClr val="0070C0"/>
                </a:solidFill>
                <a:latin typeface="Arial"/>
                <a:ea typeface="ＭＳ Ｐゴシック"/>
              </a:rPr>
              <a:t>VEGC and TOTECO SYSC  due to N deposition, CO2 increase, Warming</a:t>
            </a:r>
          </a:p>
          <a:p>
            <a:endParaRPr lang="en-US" sz="3200" dirty="0">
              <a:solidFill>
                <a:srgbClr val="0070C0"/>
              </a:solidFill>
              <a:latin typeface="Arial"/>
              <a:ea typeface="ＭＳ Ｐゴシック"/>
            </a:endParaRPr>
          </a:p>
          <a:p>
            <a:r>
              <a:rPr lang="en-IN" sz="3200" dirty="0" smtClean="0">
                <a:solidFill>
                  <a:srgbClr val="C00000"/>
                </a:solidFill>
                <a:ea typeface="ＭＳ Ｐゴシック"/>
              </a:rPr>
              <a:t>Global CAM5 </a:t>
            </a:r>
            <a:r>
              <a:rPr lang="en-IN" sz="3200" dirty="0">
                <a:solidFill>
                  <a:srgbClr val="C00000"/>
                </a:solidFill>
                <a:ea typeface="ＭＳ Ｐゴシック"/>
              </a:rPr>
              <a:t>simulations with 2 deg resolution</a:t>
            </a:r>
            <a:endParaRPr lang="en-IN" sz="3200" dirty="0" smtClean="0"/>
          </a:p>
          <a:p>
            <a:r>
              <a:rPr lang="en-IN" dirty="0">
                <a:solidFill>
                  <a:srgbClr val="0070C0"/>
                </a:solidFill>
                <a:ea typeface="ＭＳ Ｐゴシック"/>
              </a:rPr>
              <a:t>          </a:t>
            </a:r>
            <a:r>
              <a:rPr lang="en-IN" b="1" dirty="0">
                <a:solidFill>
                  <a:srgbClr val="0070C0"/>
                </a:solidFill>
                <a:ea typeface="ＭＳ Ｐゴシック"/>
              </a:rPr>
              <a:t> CTL, </a:t>
            </a:r>
            <a:r>
              <a:rPr lang="en-IN" b="1" dirty="0" smtClean="0">
                <a:solidFill>
                  <a:srgbClr val="0070C0"/>
                </a:solidFill>
                <a:ea typeface="ＭＳ Ｐゴシック"/>
              </a:rPr>
              <a:t>LCC</a:t>
            </a:r>
          </a:p>
          <a:p>
            <a:endParaRPr lang="en-US" b="1" dirty="0">
              <a:solidFill>
                <a:srgbClr val="0070C0"/>
              </a:solidFill>
              <a:ea typeface="ＭＳ Ｐゴシック"/>
            </a:endParaRPr>
          </a:p>
          <a:p>
            <a:r>
              <a:rPr lang="en-US" b="1" dirty="0" smtClean="0">
                <a:solidFill>
                  <a:srgbClr val="0070C0"/>
                </a:solidFill>
                <a:ea typeface="ＭＳ Ｐゴシック"/>
              </a:rPr>
              <a:t>Compute the Change in Temperature &amp; Precipitation due to Land cover change.</a:t>
            </a:r>
            <a:endParaRPr lang="en-IN" b="1" dirty="0" smtClean="0"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OUT PUT  DATA FORMAT of CLM4 and CAM5</a:t>
            </a:r>
            <a:endParaRPr lang="en-I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0017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NetCDF</a:t>
            </a:r>
            <a:r>
              <a:rPr lang="en-US" sz="3600" b="1" dirty="0" smtClean="0"/>
              <a:t>  (Network Common Data Format)</a:t>
            </a:r>
          </a:p>
          <a:p>
            <a:endParaRPr lang="en-US" sz="3600" b="1" dirty="0" smtClean="0"/>
          </a:p>
          <a:p>
            <a:pPr>
              <a:buFont typeface="Arial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Create</a:t>
            </a:r>
          </a:p>
          <a:p>
            <a:pPr>
              <a:buFont typeface="Arial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Edit</a:t>
            </a:r>
          </a:p>
          <a:p>
            <a:pPr>
              <a:buFont typeface="Arial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</a:rPr>
              <a:t>Modify Variables</a:t>
            </a:r>
            <a:endParaRPr lang="en-IN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/>
                <a:ea typeface="ＭＳ Ｐゴシック"/>
              </a:rPr>
              <a:t>Tools</a:t>
            </a:r>
            <a:endParaRPr/>
          </a:p>
        </p:txBody>
      </p:sp>
      <p:sp>
        <p:nvSpPr>
          <p:cNvPr id="346" name="CustomShape 2"/>
          <p:cNvSpPr/>
          <p:nvPr/>
        </p:nvSpPr>
        <p:spPr>
          <a:xfrm>
            <a:off x="457200" y="1600200"/>
            <a:ext cx="8228880" cy="4900634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dirty="0">
                <a:solidFill>
                  <a:srgbClr val="002060"/>
                </a:solidFill>
                <a:latin typeface="Arial"/>
                <a:ea typeface="ＭＳ Ｐゴシック"/>
              </a:rPr>
              <a:t>For spatial plots </a:t>
            </a:r>
            <a:endParaRPr lang="en-US" sz="3200" dirty="0" smtClean="0">
              <a:solidFill>
                <a:srgbClr val="002060"/>
              </a:solidFill>
              <a:latin typeface="Arial"/>
              <a:ea typeface="ＭＳ Ｐゴシック"/>
            </a:endParaRPr>
          </a:p>
          <a:p>
            <a:endParaRPr/>
          </a:p>
          <a:p>
            <a:r>
              <a:rPr lang="en-US" sz="3200" dirty="0">
                <a:solidFill>
                  <a:srgbClr val="002060"/>
                </a:solidFill>
                <a:latin typeface="Arial"/>
                <a:ea typeface="ＭＳ Ｐゴシック"/>
              </a:rPr>
              <a:t>   </a:t>
            </a:r>
            <a:r>
              <a:rPr lang="en-US" sz="3200" dirty="0">
                <a:solidFill>
                  <a:srgbClr val="0070C0"/>
                </a:solidFill>
                <a:latin typeface="Arial"/>
                <a:ea typeface="ＭＳ Ｐゴシック"/>
              </a:rPr>
              <a:t>CDAT</a:t>
            </a:r>
            <a:r>
              <a:rPr lang="en-US" sz="3200" dirty="0">
                <a:solidFill>
                  <a:srgbClr val="00B050"/>
                </a:solidFill>
                <a:latin typeface="Arial"/>
                <a:ea typeface="ＭＳ Ｐゴシック"/>
              </a:rPr>
              <a:t> (NCL, </a:t>
            </a:r>
            <a:r>
              <a:rPr lang="en-US" sz="3200" dirty="0" err="1">
                <a:solidFill>
                  <a:srgbClr val="00B050"/>
                </a:solidFill>
                <a:latin typeface="Arial"/>
                <a:ea typeface="ＭＳ Ｐゴシック"/>
              </a:rPr>
              <a:t>Matlab</a:t>
            </a:r>
            <a:r>
              <a:rPr lang="en-US" sz="3200" dirty="0">
                <a:solidFill>
                  <a:srgbClr val="00B050"/>
                </a:solidFill>
                <a:latin typeface="Arial"/>
                <a:ea typeface="ＭＳ Ｐゴシック"/>
              </a:rPr>
              <a:t>, ferret etc</a:t>
            </a:r>
            <a:r>
              <a:rPr lang="en-US" sz="3200" dirty="0" smtClean="0">
                <a:solidFill>
                  <a:srgbClr val="00B050"/>
                </a:solidFill>
                <a:latin typeface="Arial"/>
                <a:ea typeface="ＭＳ Ｐゴシック"/>
              </a:rPr>
              <a:t>..) </a:t>
            </a:r>
            <a:r>
              <a:rPr lang="en-US" sz="3200" dirty="0" err="1" smtClean="0">
                <a:solidFill>
                  <a:srgbClr val="00B050"/>
                </a:solidFill>
                <a:latin typeface="Arial"/>
                <a:ea typeface="ＭＳ Ｐゴシック"/>
              </a:rPr>
              <a:t>OS:Linux</a:t>
            </a:r>
            <a:endParaRPr lang="en-US" sz="3200" dirty="0" smtClean="0">
              <a:solidFill>
                <a:srgbClr val="00B050"/>
              </a:solidFill>
              <a:latin typeface="Arial"/>
              <a:ea typeface="ＭＳ Ｐゴシック"/>
            </a:endParaRPr>
          </a:p>
          <a:p>
            <a:endParaRPr lang="en-US" sz="3200" dirty="0" smtClean="0">
              <a:solidFill>
                <a:srgbClr val="00B050"/>
              </a:solidFill>
              <a:latin typeface="Arial"/>
              <a:ea typeface="ＭＳ Ｐゴシック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Arial"/>
                <a:ea typeface="ＭＳ Ｐゴシック"/>
              </a:rPr>
              <a:t>It is a collection of python modules</a:t>
            </a:r>
          </a:p>
          <a:p>
            <a:endParaRPr lang="en-US" sz="3200" dirty="0" smtClean="0">
              <a:solidFill>
                <a:srgbClr val="00B050"/>
              </a:solidFill>
              <a:latin typeface="Arial"/>
              <a:ea typeface="ＭＳ Ｐゴシック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ial"/>
                <a:ea typeface="ＭＳ Ｐゴシック"/>
              </a:rPr>
              <a:t>Scripting is python (.</a:t>
            </a:r>
            <a:r>
              <a:rPr lang="en-US" sz="3200" dirty="0" err="1" smtClean="0">
                <a:solidFill>
                  <a:srgbClr val="C00000"/>
                </a:solidFill>
                <a:latin typeface="Arial"/>
                <a:ea typeface="ＭＳ Ｐゴシック"/>
              </a:rPr>
              <a:t>py</a:t>
            </a:r>
            <a:r>
              <a:rPr lang="en-US" sz="3200" dirty="0" smtClean="0">
                <a:solidFill>
                  <a:srgbClr val="C00000"/>
                </a:solidFill>
                <a:latin typeface="Arial"/>
                <a:ea typeface="ＭＳ Ｐゴシック"/>
              </a:rPr>
              <a:t>)</a:t>
            </a:r>
          </a:p>
          <a:p>
            <a:endParaRPr lang="en-US" sz="3200" dirty="0" smtClean="0">
              <a:solidFill>
                <a:srgbClr val="C00000"/>
              </a:solidFill>
              <a:latin typeface="Arial"/>
              <a:ea typeface="ＭＳ Ｐゴシック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ial"/>
                <a:ea typeface="ＭＳ Ｐゴシック"/>
              </a:rPr>
              <a:t>Visualization is also possible for quick check of the data: VCDAT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t="4800" b="71493"/>
          <a:stretch>
            <a:fillRect/>
          </a:stretch>
        </p:blipFill>
        <p:spPr bwMode="auto">
          <a:xfrm>
            <a:off x="0" y="11430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6974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CO2 fertilization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1699" y="697468"/>
            <a:ext cx="212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Climate Warming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4651" y="6974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N- deposition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69776" b="23200"/>
          <a:stretch>
            <a:fillRect/>
          </a:stretch>
        </p:blipFill>
        <p:spPr bwMode="auto">
          <a:xfrm>
            <a:off x="0" y="4648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400800" y="5297269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175 </a:t>
            </a:r>
            <a:r>
              <a:rPr lang="en-US" b="1" dirty="0" err="1" smtClean="0">
                <a:solidFill>
                  <a:srgbClr val="7030A0"/>
                </a:solidFill>
              </a:rPr>
              <a:t>Gt</a:t>
            </a:r>
            <a:r>
              <a:rPr lang="en-US" b="1" dirty="0" smtClean="0">
                <a:solidFill>
                  <a:srgbClr val="7030A0"/>
                </a:solidFill>
              </a:rPr>
              <a:t>-C is taken up by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terrestrial ecosystem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25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236 </a:t>
            </a:r>
            <a:r>
              <a:rPr lang="en-US" b="1" dirty="0" err="1" smtClean="0">
                <a:solidFill>
                  <a:srgbClr val="7030A0"/>
                </a:solidFill>
              </a:rPr>
              <a:t>Gt</a:t>
            </a:r>
            <a:r>
              <a:rPr lang="en-US" b="1" dirty="0" smtClean="0">
                <a:solidFill>
                  <a:srgbClr val="7030A0"/>
                </a:solidFill>
              </a:rPr>
              <a:t>-C is taken up by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terrestrial ecosystem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57728" y="5334000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152 </a:t>
            </a:r>
            <a:r>
              <a:rPr lang="en-US" b="1" dirty="0" err="1" smtClean="0">
                <a:solidFill>
                  <a:srgbClr val="7030A0"/>
                </a:solidFill>
              </a:rPr>
              <a:t>Gt</a:t>
            </a:r>
            <a:r>
              <a:rPr lang="en-US" b="1" dirty="0" smtClean="0">
                <a:solidFill>
                  <a:srgbClr val="7030A0"/>
                </a:solidFill>
              </a:rPr>
              <a:t>-C is lost by terrestrial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ecosystem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60038" y="928670"/>
            <a:ext cx="8869680" cy="54158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dirty="0"/>
              <a:t># Import modules:</a:t>
            </a:r>
            <a:endParaRPr/>
          </a:p>
          <a:p>
            <a:r>
              <a:rPr lang="en-US" dirty="0"/>
              <a:t># </a:t>
            </a:r>
            <a:r>
              <a:rPr lang="en-US" dirty="0" err="1"/>
              <a:t>cdms</a:t>
            </a:r>
            <a:r>
              <a:rPr lang="en-US" dirty="0"/>
              <a:t> - Climate Data Management system accesses gridded data.</a:t>
            </a:r>
            <a:endParaRPr/>
          </a:p>
          <a:p>
            <a:r>
              <a:rPr lang="en-US" dirty="0"/>
              <a:t># </a:t>
            </a:r>
            <a:r>
              <a:rPr lang="en-US" dirty="0" err="1"/>
              <a:t>vcs</a:t>
            </a:r>
            <a:r>
              <a:rPr lang="en-US" dirty="0"/>
              <a:t> - Visualization and control System 1D and 2D plotting routines.</a:t>
            </a:r>
            <a:endParaRPr/>
          </a:p>
          <a:p>
            <a:r>
              <a:rPr lang="en-US" dirty="0"/>
              <a:t># </a:t>
            </a:r>
            <a:r>
              <a:rPr lang="en-US" dirty="0" err="1"/>
              <a:t>os</a:t>
            </a:r>
            <a:r>
              <a:rPr lang="en-US" dirty="0"/>
              <a:t> - Operation System routines for Mac, DOS, NT, or </a:t>
            </a:r>
            <a:r>
              <a:rPr lang="en-US" dirty="0" err="1"/>
              <a:t>Posix</a:t>
            </a:r>
            <a:r>
              <a:rPr lang="en-US" dirty="0"/>
              <a:t> depending on the </a:t>
            </a:r>
            <a:endParaRPr/>
          </a:p>
          <a:p>
            <a:r>
              <a:rPr lang="en-US" dirty="0"/>
              <a:t>#      system you're on.</a:t>
            </a:r>
            <a:endParaRPr/>
          </a:p>
          <a:p>
            <a:r>
              <a:rPr lang="en-US" dirty="0"/>
              <a:t># sys - This module provides access to some objects used or maintained by  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/>
              <a:t>the interpreter and to functions that interact strongly with the </a:t>
            </a:r>
            <a:r>
              <a:rPr lang="en-US" b="1" dirty="0"/>
              <a:t>interpreter.</a:t>
            </a:r>
            <a:endParaRPr/>
          </a:p>
          <a:p>
            <a:r>
              <a:rPr lang="en-US" sz="2000" b="1" dirty="0">
                <a:solidFill>
                  <a:srgbClr val="C00000"/>
                </a:solidFill>
              </a:rPr>
              <a:t>import </a:t>
            </a:r>
            <a:r>
              <a:rPr lang="en-US" sz="2000" b="1" dirty="0" err="1">
                <a:solidFill>
                  <a:srgbClr val="C00000"/>
                </a:solidFill>
              </a:rPr>
              <a:t>cdms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vcs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os</a:t>
            </a:r>
            <a:r>
              <a:rPr lang="en-US" sz="2000" b="1" dirty="0">
                <a:solidFill>
                  <a:srgbClr val="C00000"/>
                </a:solidFill>
              </a:rPr>
              <a:t>, sys</a:t>
            </a:r>
            <a:endParaRPr sz="2800" b="1">
              <a:solidFill>
                <a:srgbClr val="C00000"/>
              </a:solidFill>
            </a:endParaRPr>
          </a:p>
          <a:p>
            <a:endParaRPr/>
          </a:p>
          <a:p>
            <a:r>
              <a:rPr lang="en-US" sz="1500" dirty="0"/>
              <a:t># Open data file:</a:t>
            </a:r>
            <a:endParaRPr/>
          </a:p>
          <a:p>
            <a:r>
              <a:rPr lang="en-US" sz="2000" b="1" dirty="0" err="1">
                <a:solidFill>
                  <a:srgbClr val="C00000"/>
                </a:solidFill>
              </a:rPr>
              <a:t>filepath</a:t>
            </a:r>
            <a:r>
              <a:rPr lang="en-US" sz="2000" b="1" dirty="0">
                <a:solidFill>
                  <a:srgbClr val="C00000"/>
                </a:solidFill>
              </a:rPr>
              <a:t> = </a:t>
            </a:r>
            <a:r>
              <a:rPr lang="en-US" sz="2000" b="1" dirty="0" err="1">
                <a:solidFill>
                  <a:srgbClr val="C00000"/>
                </a:solidFill>
              </a:rPr>
              <a:t>os.path.join</a:t>
            </a: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 err="1">
                <a:solidFill>
                  <a:srgbClr val="C00000"/>
                </a:solidFill>
              </a:rPr>
              <a:t>sys.prefix</a:t>
            </a:r>
            <a:r>
              <a:rPr lang="en-US" sz="2000" b="1" dirty="0">
                <a:solidFill>
                  <a:srgbClr val="C00000"/>
                </a:solidFill>
              </a:rPr>
              <a:t>, '</a:t>
            </a:r>
            <a:r>
              <a:rPr lang="en-US" sz="2000" b="1" dirty="0" err="1">
                <a:solidFill>
                  <a:srgbClr val="C00000"/>
                </a:solidFill>
              </a:rPr>
              <a:t>sample_data</a:t>
            </a:r>
            <a:r>
              <a:rPr lang="en-US" sz="2000" b="1" dirty="0">
                <a:solidFill>
                  <a:srgbClr val="C00000"/>
                </a:solidFill>
              </a:rPr>
              <a:t>/clt.nc')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cdmsfile</a:t>
            </a:r>
            <a:r>
              <a:rPr lang="en-US" sz="2000" b="1" dirty="0">
                <a:solidFill>
                  <a:srgbClr val="C00000"/>
                </a:solidFill>
              </a:rPr>
              <a:t> = </a:t>
            </a:r>
            <a:r>
              <a:rPr lang="en-US" sz="2000" b="1" dirty="0" err="1">
                <a:solidFill>
                  <a:srgbClr val="C00000"/>
                </a:solidFill>
              </a:rPr>
              <a:t>cdms.open</a:t>
            </a:r>
            <a:r>
              <a:rPr lang="en-US" sz="2000" b="1" dirty="0">
                <a:solidFill>
                  <a:srgbClr val="C00000"/>
                </a:solidFill>
              </a:rPr>
              <a:t>( </a:t>
            </a:r>
            <a:r>
              <a:rPr lang="en-US" sz="2000" b="1" dirty="0" err="1">
                <a:solidFill>
                  <a:srgbClr val="C00000"/>
                </a:solidFill>
              </a:rPr>
              <a:t>filepath</a:t>
            </a:r>
            <a:r>
              <a:rPr lang="en-US" sz="2000" b="1" dirty="0">
                <a:solidFill>
                  <a:srgbClr val="C00000"/>
                </a:solidFill>
              </a:rPr>
              <a:t> 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cdmsfile.listvariables</a:t>
            </a:r>
            <a:r>
              <a:rPr lang="en-US" sz="2000" b="1" dirty="0">
                <a:solidFill>
                  <a:srgbClr val="C00000"/>
                </a:solidFill>
              </a:rPr>
              <a:t>()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data = </a:t>
            </a:r>
            <a:r>
              <a:rPr lang="en-US" sz="2000" b="1" dirty="0" err="1">
                <a:solidFill>
                  <a:srgbClr val="C00000"/>
                </a:solidFill>
              </a:rPr>
              <a:t>cdmsfile</a:t>
            </a:r>
            <a:r>
              <a:rPr lang="en-US" sz="2000" b="1" dirty="0">
                <a:solidFill>
                  <a:srgbClr val="C00000"/>
                </a:solidFill>
              </a:rPr>
              <a:t>('</a:t>
            </a:r>
            <a:r>
              <a:rPr lang="en-US" sz="2000" b="1" dirty="0" err="1">
                <a:solidFill>
                  <a:srgbClr val="C00000"/>
                </a:solidFill>
              </a:rPr>
              <a:t>clt</a:t>
            </a:r>
            <a:r>
              <a:rPr lang="en-US" sz="2000" b="1" dirty="0">
                <a:solidFill>
                  <a:srgbClr val="C00000"/>
                </a:solidFill>
              </a:rPr>
              <a:t>')</a:t>
            </a:r>
            <a:endParaRPr sz="2800">
              <a:solidFill>
                <a:srgbClr val="C00000"/>
              </a:solidFill>
            </a:endParaRPr>
          </a:p>
          <a:p>
            <a:endParaRPr/>
          </a:p>
          <a:p>
            <a:r>
              <a:rPr lang="en-US" sz="1500" dirty="0"/>
              <a:t># Initial VCS:</a:t>
            </a:r>
            <a:endParaRPr/>
          </a:p>
          <a:p>
            <a:r>
              <a:rPr lang="en-US" sz="2000" b="1" dirty="0">
                <a:solidFill>
                  <a:srgbClr val="C00000"/>
                </a:solidFill>
              </a:rPr>
              <a:t>v = </a:t>
            </a:r>
            <a:r>
              <a:rPr lang="en-US" sz="2000" b="1" dirty="0" err="1">
                <a:solidFill>
                  <a:srgbClr val="C00000"/>
                </a:solidFill>
              </a:rPr>
              <a:t>vcs.init</a:t>
            </a:r>
            <a:r>
              <a:rPr lang="en-US" sz="2000" b="1" dirty="0">
                <a:solidFill>
                  <a:srgbClr val="C00000"/>
                </a:solidFill>
              </a:rPr>
              <a:t>()</a:t>
            </a:r>
            <a:endParaRPr sz="2800">
              <a:solidFill>
                <a:srgbClr val="C00000"/>
              </a:solidFill>
            </a:endParaRPr>
          </a:p>
          <a:p>
            <a:endParaRPr/>
          </a:p>
          <a:p>
            <a:r>
              <a:rPr lang="en-US" sz="1500" dirty="0"/>
              <a:t># Plot data using the default </a:t>
            </a:r>
            <a:r>
              <a:rPr lang="en-US" sz="1500" dirty="0" err="1"/>
              <a:t>boxfill</a:t>
            </a:r>
            <a:r>
              <a:rPr lang="en-US" sz="1500" dirty="0"/>
              <a:t> graphics method:</a:t>
            </a:r>
            <a:endParaRPr/>
          </a:p>
          <a:p>
            <a:r>
              <a:rPr lang="en-US" sz="2000" b="1" dirty="0" err="1">
                <a:solidFill>
                  <a:srgbClr val="C00000"/>
                </a:solidFill>
              </a:rPr>
              <a:t>v.plot</a:t>
            </a:r>
            <a:r>
              <a:rPr lang="en-US" sz="2000" b="1" dirty="0">
                <a:solidFill>
                  <a:srgbClr val="C00000"/>
                </a:solidFill>
              </a:rPr>
              <a:t>( data )</a:t>
            </a:r>
            <a:endParaRPr sz="280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5728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EXAMPLE  SCRIPTS using CDAT</a:t>
            </a:r>
            <a:endParaRPr lang="en-IN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369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" y="0"/>
            <a:ext cx="8869680" cy="6285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357158" y="357166"/>
            <a:ext cx="4854922" cy="1288754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500" b="1" dirty="0"/>
              <a:t># Plot data using the </a:t>
            </a:r>
            <a:r>
              <a:rPr lang="en-US" sz="1500" b="1" dirty="0" err="1"/>
              <a:t>isoline</a:t>
            </a:r>
            <a:r>
              <a:rPr lang="en-US" sz="1500" b="1" dirty="0"/>
              <a:t> graphics method:</a:t>
            </a:r>
            <a:endParaRPr/>
          </a:p>
          <a:p>
            <a:r>
              <a:rPr lang="en-US" b="1" dirty="0" err="1">
                <a:solidFill>
                  <a:srgbClr val="C00000"/>
                </a:solidFill>
              </a:rPr>
              <a:t>v.clear</a:t>
            </a:r>
            <a:r>
              <a:rPr lang="en-US" b="1" dirty="0">
                <a:solidFill>
                  <a:srgbClr val="C00000"/>
                </a:solidFill>
              </a:rPr>
              <a:t>()</a:t>
            </a:r>
            <a:endParaRPr sz="2400" b="1">
              <a:solidFill>
                <a:srgbClr val="C00000"/>
              </a:solidFill>
            </a:endParaRPr>
          </a:p>
          <a:p>
            <a:r>
              <a:rPr lang="en-US" b="1" dirty="0" err="1">
                <a:solidFill>
                  <a:srgbClr val="C00000"/>
                </a:solidFill>
              </a:rPr>
              <a:t>v.isoline</a:t>
            </a:r>
            <a:r>
              <a:rPr lang="en-US" b="1" dirty="0">
                <a:solidFill>
                  <a:srgbClr val="C00000"/>
                </a:solidFill>
              </a:rPr>
              <a:t>( data )</a:t>
            </a:r>
            <a:endParaRPr sz="2400" b="1">
              <a:solidFill>
                <a:srgbClr val="C00000"/>
              </a:solidFill>
            </a:endParaRPr>
          </a:p>
        </p:txBody>
      </p:sp>
      <p:pic>
        <p:nvPicPr>
          <p:cNvPr id="372" name="Picture 371"/>
          <p:cNvPicPr/>
          <p:nvPr/>
        </p:nvPicPr>
        <p:blipFill>
          <a:blip r:embed="rId2"/>
          <a:srcRect t="22487" b="11375"/>
          <a:stretch>
            <a:fillRect/>
          </a:stretch>
        </p:blipFill>
        <p:spPr>
          <a:xfrm>
            <a:off x="428596" y="1571612"/>
            <a:ext cx="8278200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0" y="1905120"/>
            <a:ext cx="91432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Arial"/>
                <a:ea typeface="ＭＳ Ｐゴシック"/>
              </a:rPr>
              <a:t>Vegetation  &lt;--&gt; Atmosphere interactions</a:t>
            </a:r>
            <a:endParaRPr/>
          </a:p>
        </p:txBody>
      </p:sp>
      <p:sp>
        <p:nvSpPr>
          <p:cNvPr id="246" name="CustomShape 3"/>
          <p:cNvSpPr/>
          <p:nvPr/>
        </p:nvSpPr>
        <p:spPr>
          <a:xfrm>
            <a:off x="2643174" y="4286256"/>
            <a:ext cx="4190400" cy="45576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BCBCBC"/>
              </a:gs>
            </a:gsLst>
            <a:lin ang="16200000"/>
          </a:gradFill>
          <a:ln w="9360">
            <a:solidFill>
              <a:srgbClr val="000000"/>
            </a:solidFill>
            <a:round/>
          </a:ln>
        </p:spPr>
        <p:txBody>
          <a:bodyPr lIns="90000" tIns="45000" rIns="90000" bIns="45000"/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ea typeface="ＭＳ Ｐゴシック"/>
              </a:rPr>
              <a:t>Different Climate States  ?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43372" y="3071810"/>
            <a:ext cx="714380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0" y="357166"/>
            <a:ext cx="8778240" cy="5461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500" dirty="0"/>
              <a:t># Extract a 3 dimensional dataset</a:t>
            </a:r>
            <a:endParaRPr/>
          </a:p>
          <a:p>
            <a:r>
              <a:rPr lang="en-US" sz="2000" b="1" dirty="0" err="1">
                <a:solidFill>
                  <a:srgbClr val="C00000"/>
                </a:solidFill>
              </a:rPr>
              <a:t>filepath</a:t>
            </a:r>
            <a:r>
              <a:rPr lang="en-US" sz="2000" b="1" dirty="0">
                <a:solidFill>
                  <a:srgbClr val="C00000"/>
                </a:solidFill>
              </a:rPr>
              <a:t> = </a:t>
            </a:r>
            <a:r>
              <a:rPr lang="en-US" sz="2000" b="1" dirty="0" err="1">
                <a:solidFill>
                  <a:srgbClr val="C00000"/>
                </a:solidFill>
              </a:rPr>
              <a:t>os.path.join</a:t>
            </a: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 err="1">
                <a:solidFill>
                  <a:srgbClr val="C00000"/>
                </a:solidFill>
              </a:rPr>
              <a:t>sys.prefix</a:t>
            </a:r>
            <a:r>
              <a:rPr lang="en-US" sz="2000" b="1" dirty="0">
                <a:solidFill>
                  <a:srgbClr val="C00000"/>
                </a:solidFill>
              </a:rPr>
              <a:t>,'/CLM4/</a:t>
            </a:r>
            <a:r>
              <a:rPr lang="en-US" sz="2000" b="1" dirty="0" err="1">
                <a:solidFill>
                  <a:srgbClr val="C00000"/>
                </a:solidFill>
              </a:rPr>
              <a:t>Ncfiles</a:t>
            </a:r>
            <a:r>
              <a:rPr lang="en-US" sz="2000" b="1" dirty="0">
                <a:solidFill>
                  <a:srgbClr val="C00000"/>
                </a:solidFill>
              </a:rPr>
              <a:t>/neenepnppgpp_4ndep.nc')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cdmsfile</a:t>
            </a:r>
            <a:r>
              <a:rPr lang="en-US" sz="2000" b="1" dirty="0">
                <a:solidFill>
                  <a:srgbClr val="C00000"/>
                </a:solidFill>
              </a:rPr>
              <a:t> = </a:t>
            </a:r>
            <a:r>
              <a:rPr lang="en-US" sz="2000" b="1" dirty="0" err="1">
                <a:solidFill>
                  <a:srgbClr val="C00000"/>
                </a:solidFill>
              </a:rPr>
              <a:t>cdms.open</a:t>
            </a:r>
            <a:r>
              <a:rPr lang="en-US" sz="2000" b="1" dirty="0">
                <a:solidFill>
                  <a:srgbClr val="C00000"/>
                </a:solidFill>
              </a:rPr>
              <a:t>( </a:t>
            </a:r>
            <a:r>
              <a:rPr lang="en-US" sz="2000" b="1" dirty="0" err="1">
                <a:solidFill>
                  <a:srgbClr val="C00000"/>
                </a:solidFill>
              </a:rPr>
              <a:t>filepath</a:t>
            </a:r>
            <a:r>
              <a:rPr lang="en-US" sz="2000" b="1" dirty="0">
                <a:solidFill>
                  <a:srgbClr val="C00000"/>
                </a:solidFill>
              </a:rPr>
              <a:t> 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data = </a:t>
            </a:r>
            <a:r>
              <a:rPr lang="en-US" sz="2000" b="1" dirty="0" err="1">
                <a:solidFill>
                  <a:srgbClr val="C00000"/>
                </a:solidFill>
              </a:rPr>
              <a:t>cdmsfile</a:t>
            </a:r>
            <a:r>
              <a:rPr lang="en-US" sz="2000" b="1" dirty="0">
                <a:solidFill>
                  <a:srgbClr val="C00000"/>
                </a:solidFill>
              </a:rPr>
              <a:t>('NPP')</a:t>
            </a:r>
            <a:endParaRPr sz="2800">
              <a:solidFill>
                <a:srgbClr val="C00000"/>
              </a:solidFill>
            </a:endParaRPr>
          </a:p>
          <a:p>
            <a:endParaRPr/>
          </a:p>
          <a:p>
            <a:r>
              <a:rPr lang="en-US" sz="1500" dirty="0"/>
              <a:t># Average over time and longitude to get a variable </a:t>
            </a:r>
            <a:endParaRPr/>
          </a:p>
          <a:p>
            <a:r>
              <a:rPr lang="en-US" sz="1500" dirty="0"/>
              <a:t># with latitude and level axes</a:t>
            </a:r>
            <a:endParaRPr/>
          </a:p>
          <a:p>
            <a:r>
              <a:rPr lang="en-US" b="1" dirty="0">
                <a:solidFill>
                  <a:srgbClr val="C00000"/>
                </a:solidFill>
              </a:rPr>
              <a:t>d2 = </a:t>
            </a:r>
            <a:r>
              <a:rPr lang="en-US" b="1" dirty="0" err="1">
                <a:solidFill>
                  <a:srgbClr val="C00000"/>
                </a:solidFill>
              </a:rPr>
              <a:t>cdutil.averager</a:t>
            </a:r>
            <a:r>
              <a:rPr lang="en-US" b="1" dirty="0">
                <a:solidFill>
                  <a:srgbClr val="C00000"/>
                </a:solidFill>
              </a:rPr>
              <a:t>(data, axis='</a:t>
            </a:r>
            <a:r>
              <a:rPr lang="en-US" b="1" dirty="0" err="1">
                <a:solidFill>
                  <a:srgbClr val="C00000"/>
                </a:solidFill>
              </a:rPr>
              <a:t>tx</a:t>
            </a:r>
            <a:r>
              <a:rPr lang="en-US" b="1" dirty="0">
                <a:solidFill>
                  <a:srgbClr val="C00000"/>
                </a:solidFill>
              </a:rPr>
              <a:t>')</a:t>
            </a:r>
            <a:endParaRPr sz="240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d2.id = '</a:t>
            </a:r>
            <a:r>
              <a:rPr lang="en-US" b="1" dirty="0" err="1">
                <a:solidFill>
                  <a:srgbClr val="C00000"/>
                </a:solidFill>
              </a:rPr>
              <a:t>NPP_zonal</a:t>
            </a:r>
            <a:r>
              <a:rPr lang="en-US" b="1" dirty="0">
                <a:solidFill>
                  <a:srgbClr val="C00000"/>
                </a:solidFill>
              </a:rPr>
              <a:t>'</a:t>
            </a:r>
            <a:endParaRPr sz="2400">
              <a:solidFill>
                <a:srgbClr val="C00000"/>
              </a:solidFill>
            </a:endParaRPr>
          </a:p>
          <a:p>
            <a:endParaRPr/>
          </a:p>
          <a:p>
            <a:r>
              <a:rPr lang="en-US" sz="1500" dirty="0"/>
              <a:t># Plot results</a:t>
            </a:r>
            <a:endParaRPr/>
          </a:p>
          <a:p>
            <a:r>
              <a:rPr lang="en-US" sz="2000" b="1" dirty="0" err="1">
                <a:solidFill>
                  <a:srgbClr val="C00000"/>
                </a:solidFill>
              </a:rPr>
              <a:t>v.clear</a:t>
            </a:r>
            <a:r>
              <a:rPr lang="en-US" sz="2000" b="1" dirty="0">
                <a:solidFill>
                  <a:srgbClr val="C00000"/>
                </a:solidFill>
              </a:rPr>
              <a:t>()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v.plot</a:t>
            </a:r>
            <a:r>
              <a:rPr lang="en-US" sz="2000" b="1" dirty="0">
                <a:solidFill>
                  <a:srgbClr val="C00000"/>
                </a:solidFill>
              </a:rPr>
              <a:t>( d2 )</a:t>
            </a:r>
            <a:endParaRPr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icture 373"/>
          <p:cNvPicPr/>
          <p:nvPr/>
        </p:nvPicPr>
        <p:blipFill>
          <a:blip r:embed="rId2"/>
          <a:stretch>
            <a:fillRect/>
          </a:stretch>
        </p:blipFill>
        <p:spPr>
          <a:xfrm>
            <a:off x="826200" y="-2814480"/>
            <a:ext cx="7960642" cy="841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For time series plot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0" y="1571612"/>
            <a:ext cx="8778240" cy="5461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500" dirty="0"/>
              <a:t># Extract a 3 dimensional dataset</a:t>
            </a:r>
            <a:endParaRPr/>
          </a:p>
          <a:p>
            <a:r>
              <a:rPr lang="en-US" sz="2000" b="1" dirty="0" err="1">
                <a:solidFill>
                  <a:srgbClr val="C00000"/>
                </a:solidFill>
              </a:rPr>
              <a:t>filepath</a:t>
            </a:r>
            <a:r>
              <a:rPr lang="en-US" sz="2000" b="1" dirty="0">
                <a:solidFill>
                  <a:srgbClr val="C00000"/>
                </a:solidFill>
              </a:rPr>
              <a:t> = </a:t>
            </a:r>
            <a:r>
              <a:rPr lang="en-US" sz="2000" b="1" dirty="0" err="1">
                <a:solidFill>
                  <a:srgbClr val="C00000"/>
                </a:solidFill>
              </a:rPr>
              <a:t>os.path.join</a:t>
            </a: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 err="1">
                <a:solidFill>
                  <a:srgbClr val="C00000"/>
                </a:solidFill>
              </a:rPr>
              <a:t>sys.prefix</a:t>
            </a:r>
            <a:r>
              <a:rPr lang="en-US" sz="2000" b="1" dirty="0">
                <a:solidFill>
                  <a:srgbClr val="C00000"/>
                </a:solidFill>
              </a:rPr>
              <a:t>,'/CLM4/</a:t>
            </a:r>
            <a:r>
              <a:rPr lang="en-US" sz="2000" b="1" dirty="0" err="1">
                <a:solidFill>
                  <a:srgbClr val="C00000"/>
                </a:solidFill>
              </a:rPr>
              <a:t>Ncfiles</a:t>
            </a:r>
            <a:r>
              <a:rPr lang="en-US" sz="2000" b="1" dirty="0">
                <a:solidFill>
                  <a:srgbClr val="C00000"/>
                </a:solidFill>
              </a:rPr>
              <a:t>/neenepnppgpp_4ndep.nc')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cdmsfile</a:t>
            </a:r>
            <a:r>
              <a:rPr lang="en-US" sz="2000" b="1" dirty="0">
                <a:solidFill>
                  <a:srgbClr val="C00000"/>
                </a:solidFill>
              </a:rPr>
              <a:t> = </a:t>
            </a:r>
            <a:r>
              <a:rPr lang="en-US" sz="2000" b="1" dirty="0" err="1">
                <a:solidFill>
                  <a:srgbClr val="C00000"/>
                </a:solidFill>
              </a:rPr>
              <a:t>cdms.open</a:t>
            </a:r>
            <a:r>
              <a:rPr lang="en-US" sz="2000" b="1" dirty="0">
                <a:solidFill>
                  <a:srgbClr val="C00000"/>
                </a:solidFill>
              </a:rPr>
              <a:t>( </a:t>
            </a:r>
            <a:r>
              <a:rPr lang="en-US" sz="2000" b="1" dirty="0" err="1">
                <a:solidFill>
                  <a:srgbClr val="C00000"/>
                </a:solidFill>
              </a:rPr>
              <a:t>filepath</a:t>
            </a:r>
            <a:r>
              <a:rPr lang="en-US" sz="2000" b="1" dirty="0">
                <a:solidFill>
                  <a:srgbClr val="C00000"/>
                </a:solidFill>
              </a:rPr>
              <a:t> 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data = </a:t>
            </a:r>
            <a:r>
              <a:rPr lang="en-US" sz="2000" b="1" dirty="0" err="1">
                <a:solidFill>
                  <a:srgbClr val="C00000"/>
                </a:solidFill>
              </a:rPr>
              <a:t>cdmsfile</a:t>
            </a:r>
            <a:r>
              <a:rPr lang="en-US" sz="2000" b="1" dirty="0">
                <a:solidFill>
                  <a:srgbClr val="C00000"/>
                </a:solidFill>
              </a:rPr>
              <a:t>('NPP')</a:t>
            </a:r>
            <a:endParaRPr sz="2800">
              <a:solidFill>
                <a:srgbClr val="C00000"/>
              </a:solidFill>
            </a:endParaRPr>
          </a:p>
          <a:p>
            <a:endParaRPr/>
          </a:p>
          <a:p>
            <a:r>
              <a:rPr lang="en-US" sz="1500" dirty="0"/>
              <a:t># Average over time and longitude to get a variable </a:t>
            </a:r>
            <a:endParaRPr/>
          </a:p>
          <a:p>
            <a:r>
              <a:rPr lang="en-US" sz="1500" dirty="0"/>
              <a:t># with latitude and level axes</a:t>
            </a:r>
            <a:endParaRPr/>
          </a:p>
          <a:p>
            <a:r>
              <a:rPr lang="en-US" b="1" dirty="0">
                <a:solidFill>
                  <a:srgbClr val="C00000"/>
                </a:solidFill>
              </a:rPr>
              <a:t>d2 = </a:t>
            </a:r>
            <a:r>
              <a:rPr lang="en-US" b="1" dirty="0" err="1">
                <a:solidFill>
                  <a:srgbClr val="C00000"/>
                </a:solidFill>
              </a:rPr>
              <a:t>cdutil.averager</a:t>
            </a:r>
            <a:r>
              <a:rPr lang="en-US" b="1" dirty="0">
                <a:solidFill>
                  <a:srgbClr val="C00000"/>
                </a:solidFill>
              </a:rPr>
              <a:t>(data, axis</a:t>
            </a:r>
            <a:r>
              <a:rPr lang="en-US" b="1" dirty="0" smtClean="0">
                <a:solidFill>
                  <a:srgbClr val="C00000"/>
                </a:solidFill>
              </a:rPr>
              <a:t>=‘</a:t>
            </a:r>
            <a:r>
              <a:rPr lang="en-US" b="1" dirty="0" err="1" smtClean="0">
                <a:solidFill>
                  <a:srgbClr val="C00000"/>
                </a:solidFill>
              </a:rPr>
              <a:t>xy</a:t>
            </a:r>
            <a:r>
              <a:rPr lang="en-US" b="1" dirty="0" smtClean="0">
                <a:solidFill>
                  <a:srgbClr val="C00000"/>
                </a:solidFill>
              </a:rPr>
              <a:t>')</a:t>
            </a:r>
            <a:endParaRPr sz="240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d2.id = </a:t>
            </a:r>
            <a:r>
              <a:rPr lang="en-US" b="1" dirty="0" smtClean="0">
                <a:solidFill>
                  <a:srgbClr val="C00000"/>
                </a:solidFill>
              </a:rPr>
              <a:t>'</a:t>
            </a:r>
            <a:r>
              <a:rPr lang="en-US" b="1" dirty="0" err="1" smtClean="0">
                <a:solidFill>
                  <a:srgbClr val="C00000"/>
                </a:solidFill>
              </a:rPr>
              <a:t>NPP_timeseries</a:t>
            </a:r>
            <a:r>
              <a:rPr lang="en-US" b="1" dirty="0" smtClean="0">
                <a:solidFill>
                  <a:srgbClr val="C00000"/>
                </a:solidFill>
              </a:rPr>
              <a:t>'</a:t>
            </a:r>
            <a:endParaRPr sz="2400">
              <a:solidFill>
                <a:srgbClr val="C00000"/>
              </a:solidFill>
            </a:endParaRPr>
          </a:p>
          <a:p>
            <a:endParaRPr/>
          </a:p>
          <a:p>
            <a:r>
              <a:rPr lang="en-US" sz="1500" dirty="0"/>
              <a:t># Plot results</a:t>
            </a:r>
            <a:endParaRPr/>
          </a:p>
          <a:p>
            <a:r>
              <a:rPr lang="en-US" sz="2000" b="1" dirty="0" err="1">
                <a:solidFill>
                  <a:srgbClr val="C00000"/>
                </a:solidFill>
              </a:rPr>
              <a:t>v.clear</a:t>
            </a:r>
            <a:r>
              <a:rPr lang="en-US" sz="2000" b="1" dirty="0">
                <a:solidFill>
                  <a:srgbClr val="C00000"/>
                </a:solidFill>
              </a:rPr>
              <a:t>()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 err="1" smtClean="0">
                <a:solidFill>
                  <a:srgbClr val="00B0F0"/>
                </a:solidFill>
              </a:rPr>
              <a:t>v.YxvsxX</a:t>
            </a:r>
            <a:r>
              <a:rPr lang="en-US" sz="2000" b="1" dirty="0" smtClean="0">
                <a:solidFill>
                  <a:srgbClr val="00B0F0"/>
                </a:solidFill>
              </a:rPr>
              <a:t> (d2 </a:t>
            </a:r>
            <a:r>
              <a:rPr lang="en-US" sz="2000" b="1" dirty="0">
                <a:solidFill>
                  <a:srgbClr val="002060"/>
                </a:solidFill>
              </a:rPr>
              <a:t>)</a:t>
            </a:r>
            <a:endParaRPr sz="2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t="27853"/>
          <a:stretch>
            <a:fillRect/>
          </a:stretch>
        </p:blipFill>
        <p:spPr>
          <a:xfrm>
            <a:off x="642910" y="857232"/>
            <a:ext cx="7929618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3600"/>
            <a:ext cx="8229240" cy="114516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 to plot/compute for a specific region: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" name="TextShape 1"/>
          <p:cNvSpPr txBox="1"/>
          <p:nvPr/>
        </p:nvSpPr>
        <p:spPr>
          <a:xfrm>
            <a:off x="0" y="1396440"/>
            <a:ext cx="8778240" cy="5461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500" dirty="0"/>
              <a:t># Extract a 3 dimensional dataset</a:t>
            </a:r>
            <a:endParaRPr/>
          </a:p>
          <a:p>
            <a:r>
              <a:rPr lang="en-US" sz="2000" b="1" dirty="0" err="1">
                <a:solidFill>
                  <a:srgbClr val="C00000"/>
                </a:solidFill>
              </a:rPr>
              <a:t>filepath</a:t>
            </a:r>
            <a:r>
              <a:rPr lang="en-US" sz="2000" b="1" dirty="0">
                <a:solidFill>
                  <a:srgbClr val="C00000"/>
                </a:solidFill>
              </a:rPr>
              <a:t> = </a:t>
            </a:r>
            <a:r>
              <a:rPr lang="en-US" sz="2000" b="1" dirty="0" err="1">
                <a:solidFill>
                  <a:srgbClr val="C00000"/>
                </a:solidFill>
              </a:rPr>
              <a:t>os.path.join</a:t>
            </a: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 err="1">
                <a:solidFill>
                  <a:srgbClr val="C00000"/>
                </a:solidFill>
              </a:rPr>
              <a:t>sys.prefix</a:t>
            </a:r>
            <a:r>
              <a:rPr lang="en-US" sz="2000" b="1" dirty="0">
                <a:solidFill>
                  <a:srgbClr val="C00000"/>
                </a:solidFill>
              </a:rPr>
              <a:t>,'/CLM4/</a:t>
            </a:r>
            <a:r>
              <a:rPr lang="en-US" sz="2000" b="1" dirty="0" err="1">
                <a:solidFill>
                  <a:srgbClr val="C00000"/>
                </a:solidFill>
              </a:rPr>
              <a:t>Ncfiles</a:t>
            </a:r>
            <a:r>
              <a:rPr lang="en-US" sz="2000" b="1" dirty="0">
                <a:solidFill>
                  <a:srgbClr val="C00000"/>
                </a:solidFill>
              </a:rPr>
              <a:t>/neenepnppgpp_4ndep.nc')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cdmsfile</a:t>
            </a:r>
            <a:r>
              <a:rPr lang="en-US" sz="2000" b="1" dirty="0">
                <a:solidFill>
                  <a:srgbClr val="C00000"/>
                </a:solidFill>
              </a:rPr>
              <a:t> = </a:t>
            </a:r>
            <a:r>
              <a:rPr lang="en-US" sz="2000" b="1" dirty="0" err="1">
                <a:solidFill>
                  <a:srgbClr val="C00000"/>
                </a:solidFill>
              </a:rPr>
              <a:t>cdms.open</a:t>
            </a:r>
            <a:r>
              <a:rPr lang="en-US" sz="2000" b="1" dirty="0">
                <a:solidFill>
                  <a:srgbClr val="C00000"/>
                </a:solidFill>
              </a:rPr>
              <a:t>( </a:t>
            </a:r>
            <a:r>
              <a:rPr lang="en-US" sz="2000" b="1" dirty="0" err="1">
                <a:solidFill>
                  <a:srgbClr val="C00000"/>
                </a:solidFill>
              </a:rPr>
              <a:t>filepath</a:t>
            </a:r>
            <a:r>
              <a:rPr lang="en-US" sz="2000" b="1" dirty="0">
                <a:solidFill>
                  <a:srgbClr val="C00000"/>
                </a:solidFill>
              </a:rPr>
              <a:t> 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data = </a:t>
            </a:r>
            <a:r>
              <a:rPr lang="en-US" sz="2000" b="1" dirty="0" err="1">
                <a:solidFill>
                  <a:srgbClr val="C00000"/>
                </a:solidFill>
              </a:rPr>
              <a:t>cdmsfile</a:t>
            </a: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'NPP‘, </a:t>
            </a:r>
            <a:r>
              <a:rPr lang="en-US" sz="2000" b="1" dirty="0" smtClean="0">
                <a:solidFill>
                  <a:srgbClr val="002060"/>
                </a:solidFill>
              </a:rPr>
              <a:t>latitude=(5,38), longitude=(68, 99)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endParaRPr sz="2800">
              <a:solidFill>
                <a:srgbClr val="C00000"/>
              </a:solidFill>
            </a:endParaRPr>
          </a:p>
          <a:p>
            <a:endParaRPr/>
          </a:p>
          <a:p>
            <a:r>
              <a:rPr lang="en-US" sz="1500" dirty="0"/>
              <a:t># Average over time and longitude to get a variable </a:t>
            </a:r>
            <a:endParaRPr/>
          </a:p>
          <a:p>
            <a:r>
              <a:rPr lang="en-US" sz="1500" dirty="0"/>
              <a:t># with latitude and level axes</a:t>
            </a:r>
            <a:endParaRPr/>
          </a:p>
          <a:p>
            <a:r>
              <a:rPr lang="en-US" b="1" dirty="0">
                <a:solidFill>
                  <a:srgbClr val="C00000"/>
                </a:solidFill>
              </a:rPr>
              <a:t>d2 = </a:t>
            </a:r>
            <a:r>
              <a:rPr lang="en-US" b="1" dirty="0" err="1">
                <a:solidFill>
                  <a:srgbClr val="C00000"/>
                </a:solidFill>
              </a:rPr>
              <a:t>cdutil.averager</a:t>
            </a:r>
            <a:r>
              <a:rPr lang="en-US" b="1" dirty="0">
                <a:solidFill>
                  <a:srgbClr val="C00000"/>
                </a:solidFill>
              </a:rPr>
              <a:t>(data, axis='</a:t>
            </a:r>
            <a:r>
              <a:rPr lang="en-US" b="1" dirty="0" err="1">
                <a:solidFill>
                  <a:srgbClr val="C00000"/>
                </a:solidFill>
              </a:rPr>
              <a:t>tx</a:t>
            </a:r>
            <a:r>
              <a:rPr lang="en-US" b="1" dirty="0">
                <a:solidFill>
                  <a:srgbClr val="C00000"/>
                </a:solidFill>
              </a:rPr>
              <a:t>')</a:t>
            </a:r>
            <a:endParaRPr sz="240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d2.id = '</a:t>
            </a:r>
            <a:r>
              <a:rPr lang="en-US" b="1" dirty="0" err="1">
                <a:solidFill>
                  <a:srgbClr val="C00000"/>
                </a:solidFill>
              </a:rPr>
              <a:t>NPP_zonal</a:t>
            </a:r>
            <a:r>
              <a:rPr lang="en-US" b="1" dirty="0">
                <a:solidFill>
                  <a:srgbClr val="C00000"/>
                </a:solidFill>
              </a:rPr>
              <a:t>'</a:t>
            </a:r>
            <a:endParaRPr sz="2400">
              <a:solidFill>
                <a:srgbClr val="C00000"/>
              </a:solidFill>
            </a:endParaRPr>
          </a:p>
          <a:p>
            <a:endParaRPr/>
          </a:p>
          <a:p>
            <a:r>
              <a:rPr lang="en-US" sz="1500" dirty="0"/>
              <a:t># Plot results</a:t>
            </a:r>
            <a:endParaRPr/>
          </a:p>
          <a:p>
            <a:r>
              <a:rPr lang="en-US" sz="2000" b="1" dirty="0" err="1">
                <a:solidFill>
                  <a:srgbClr val="C00000"/>
                </a:solidFill>
              </a:rPr>
              <a:t>v.clear</a:t>
            </a:r>
            <a:r>
              <a:rPr lang="en-US" sz="2000" b="1" dirty="0">
                <a:solidFill>
                  <a:srgbClr val="C00000"/>
                </a:solidFill>
              </a:rPr>
              <a:t>()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v.plot</a:t>
            </a:r>
            <a:r>
              <a:rPr lang="en-US" sz="2000" b="1" dirty="0">
                <a:solidFill>
                  <a:srgbClr val="C00000"/>
                </a:solidFill>
              </a:rPr>
              <a:t>( d2 )</a:t>
            </a:r>
            <a:endParaRPr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3600"/>
            <a:ext cx="8229240" cy="114516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 to plot/compute for a specific time: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" name="TextShape 1"/>
          <p:cNvSpPr txBox="1"/>
          <p:nvPr/>
        </p:nvSpPr>
        <p:spPr>
          <a:xfrm>
            <a:off x="0" y="1396440"/>
            <a:ext cx="8778240" cy="5461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500" dirty="0"/>
              <a:t># Extract a 3 dimensional dataset</a:t>
            </a:r>
            <a:endParaRPr/>
          </a:p>
          <a:p>
            <a:r>
              <a:rPr lang="en-US" sz="2000" b="1" dirty="0" err="1">
                <a:solidFill>
                  <a:srgbClr val="C00000"/>
                </a:solidFill>
              </a:rPr>
              <a:t>filepath</a:t>
            </a:r>
            <a:r>
              <a:rPr lang="en-US" sz="2000" b="1" dirty="0">
                <a:solidFill>
                  <a:srgbClr val="C00000"/>
                </a:solidFill>
              </a:rPr>
              <a:t> = </a:t>
            </a:r>
            <a:r>
              <a:rPr lang="en-US" sz="2000" b="1" dirty="0" err="1">
                <a:solidFill>
                  <a:srgbClr val="C00000"/>
                </a:solidFill>
              </a:rPr>
              <a:t>os.path.join</a:t>
            </a: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 err="1">
                <a:solidFill>
                  <a:srgbClr val="C00000"/>
                </a:solidFill>
              </a:rPr>
              <a:t>sys.prefix</a:t>
            </a:r>
            <a:r>
              <a:rPr lang="en-US" sz="2000" b="1" dirty="0">
                <a:solidFill>
                  <a:srgbClr val="C00000"/>
                </a:solidFill>
              </a:rPr>
              <a:t>,'/CLM4/</a:t>
            </a:r>
            <a:r>
              <a:rPr lang="en-US" sz="2000" b="1" dirty="0" err="1">
                <a:solidFill>
                  <a:srgbClr val="C00000"/>
                </a:solidFill>
              </a:rPr>
              <a:t>Ncfiles</a:t>
            </a:r>
            <a:r>
              <a:rPr lang="en-US" sz="2000" b="1" dirty="0">
                <a:solidFill>
                  <a:srgbClr val="C00000"/>
                </a:solidFill>
              </a:rPr>
              <a:t>/neenepnppgpp_4ndep.nc')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cdmsfile</a:t>
            </a:r>
            <a:r>
              <a:rPr lang="en-US" sz="2000" b="1" dirty="0">
                <a:solidFill>
                  <a:srgbClr val="C00000"/>
                </a:solidFill>
              </a:rPr>
              <a:t> = </a:t>
            </a:r>
            <a:r>
              <a:rPr lang="en-US" sz="2000" b="1" dirty="0" err="1">
                <a:solidFill>
                  <a:srgbClr val="C00000"/>
                </a:solidFill>
              </a:rPr>
              <a:t>cdms.open</a:t>
            </a:r>
            <a:r>
              <a:rPr lang="en-US" sz="2000" b="1" dirty="0">
                <a:solidFill>
                  <a:srgbClr val="C00000"/>
                </a:solidFill>
              </a:rPr>
              <a:t>( </a:t>
            </a:r>
            <a:r>
              <a:rPr lang="en-US" sz="2000" b="1" dirty="0" err="1">
                <a:solidFill>
                  <a:srgbClr val="C00000"/>
                </a:solidFill>
              </a:rPr>
              <a:t>filepath</a:t>
            </a:r>
            <a:r>
              <a:rPr lang="en-US" sz="2000" b="1" dirty="0">
                <a:solidFill>
                  <a:srgbClr val="C00000"/>
                </a:solidFill>
              </a:rPr>
              <a:t> 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data = </a:t>
            </a:r>
            <a:r>
              <a:rPr lang="en-US" sz="2000" b="1" dirty="0" err="1">
                <a:solidFill>
                  <a:srgbClr val="C00000"/>
                </a:solidFill>
              </a:rPr>
              <a:t>cdmsfile</a:t>
            </a: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'NPP‘, </a:t>
            </a:r>
            <a:r>
              <a:rPr lang="en-US" sz="2000" b="1" dirty="0" smtClean="0">
                <a:solidFill>
                  <a:srgbClr val="002060"/>
                </a:solidFill>
              </a:rPr>
              <a:t>time=(‘0001-01-01’,0005-01-01)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endParaRPr sz="2800">
              <a:solidFill>
                <a:srgbClr val="C00000"/>
              </a:solidFill>
            </a:endParaRPr>
          </a:p>
          <a:p>
            <a:endParaRPr/>
          </a:p>
          <a:p>
            <a:r>
              <a:rPr lang="en-US" sz="1500" dirty="0"/>
              <a:t># Average over time and longitude to get a variable </a:t>
            </a:r>
            <a:endParaRPr/>
          </a:p>
          <a:p>
            <a:r>
              <a:rPr lang="en-US" sz="1500" dirty="0"/>
              <a:t># with latitude and level axes</a:t>
            </a:r>
            <a:endParaRPr/>
          </a:p>
          <a:p>
            <a:r>
              <a:rPr lang="en-US" b="1" dirty="0">
                <a:solidFill>
                  <a:srgbClr val="C00000"/>
                </a:solidFill>
              </a:rPr>
              <a:t>d2 = </a:t>
            </a:r>
            <a:r>
              <a:rPr lang="en-US" b="1" dirty="0" err="1">
                <a:solidFill>
                  <a:srgbClr val="C00000"/>
                </a:solidFill>
              </a:rPr>
              <a:t>cdutil.averager</a:t>
            </a:r>
            <a:r>
              <a:rPr lang="en-US" b="1" dirty="0">
                <a:solidFill>
                  <a:srgbClr val="C00000"/>
                </a:solidFill>
              </a:rPr>
              <a:t>(data, axis='</a:t>
            </a:r>
            <a:r>
              <a:rPr lang="en-US" b="1" dirty="0" err="1">
                <a:solidFill>
                  <a:srgbClr val="C00000"/>
                </a:solidFill>
              </a:rPr>
              <a:t>tx</a:t>
            </a:r>
            <a:r>
              <a:rPr lang="en-US" b="1" dirty="0">
                <a:solidFill>
                  <a:srgbClr val="C00000"/>
                </a:solidFill>
              </a:rPr>
              <a:t>')</a:t>
            </a:r>
            <a:endParaRPr sz="240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d2.id = '</a:t>
            </a:r>
            <a:r>
              <a:rPr lang="en-US" b="1" dirty="0" err="1">
                <a:solidFill>
                  <a:srgbClr val="C00000"/>
                </a:solidFill>
              </a:rPr>
              <a:t>NPP_zonal</a:t>
            </a:r>
            <a:r>
              <a:rPr lang="en-US" b="1" dirty="0">
                <a:solidFill>
                  <a:srgbClr val="C00000"/>
                </a:solidFill>
              </a:rPr>
              <a:t>'</a:t>
            </a:r>
            <a:endParaRPr sz="2400">
              <a:solidFill>
                <a:srgbClr val="C00000"/>
              </a:solidFill>
            </a:endParaRPr>
          </a:p>
          <a:p>
            <a:endParaRPr/>
          </a:p>
          <a:p>
            <a:r>
              <a:rPr lang="en-US" sz="1500" dirty="0"/>
              <a:t># Plot results</a:t>
            </a:r>
            <a:endParaRPr/>
          </a:p>
          <a:p>
            <a:r>
              <a:rPr lang="en-US" sz="2000" b="1" dirty="0" err="1">
                <a:solidFill>
                  <a:srgbClr val="C00000"/>
                </a:solidFill>
              </a:rPr>
              <a:t>v.clear</a:t>
            </a:r>
            <a:r>
              <a:rPr lang="en-US" sz="2000" b="1" dirty="0">
                <a:solidFill>
                  <a:srgbClr val="C00000"/>
                </a:solidFill>
              </a:rPr>
              <a:t>()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v.plot</a:t>
            </a:r>
            <a:r>
              <a:rPr lang="en-US" sz="2000" b="1" dirty="0">
                <a:solidFill>
                  <a:srgbClr val="C00000"/>
                </a:solidFill>
              </a:rPr>
              <a:t>( d2 )</a:t>
            </a:r>
            <a:endParaRPr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3600"/>
            <a:ext cx="8229240" cy="114516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 to plot/compute for SEASONS: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" name="TextShape 1"/>
          <p:cNvSpPr txBox="1"/>
          <p:nvPr/>
        </p:nvSpPr>
        <p:spPr>
          <a:xfrm>
            <a:off x="0" y="1396440"/>
            <a:ext cx="8778240" cy="54615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500" dirty="0"/>
              <a:t># Extract a 3 dimensional dataset</a:t>
            </a:r>
            <a:endParaRPr/>
          </a:p>
          <a:p>
            <a:r>
              <a:rPr lang="en-US" sz="2000" b="1" dirty="0" err="1">
                <a:solidFill>
                  <a:srgbClr val="C00000"/>
                </a:solidFill>
              </a:rPr>
              <a:t>filepath</a:t>
            </a:r>
            <a:r>
              <a:rPr lang="en-US" sz="2000" b="1" dirty="0">
                <a:solidFill>
                  <a:srgbClr val="C00000"/>
                </a:solidFill>
              </a:rPr>
              <a:t> = </a:t>
            </a:r>
            <a:r>
              <a:rPr lang="en-US" sz="2000" b="1" dirty="0" err="1">
                <a:solidFill>
                  <a:srgbClr val="C00000"/>
                </a:solidFill>
              </a:rPr>
              <a:t>os.path.join</a:t>
            </a: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 err="1">
                <a:solidFill>
                  <a:srgbClr val="C00000"/>
                </a:solidFill>
              </a:rPr>
              <a:t>sys.prefix</a:t>
            </a:r>
            <a:r>
              <a:rPr lang="en-US" sz="2000" b="1" dirty="0">
                <a:solidFill>
                  <a:srgbClr val="C00000"/>
                </a:solidFill>
              </a:rPr>
              <a:t>,'/CLM4/</a:t>
            </a:r>
            <a:r>
              <a:rPr lang="en-US" sz="2000" b="1" dirty="0" err="1">
                <a:solidFill>
                  <a:srgbClr val="C00000"/>
                </a:solidFill>
              </a:rPr>
              <a:t>Ncfiles</a:t>
            </a:r>
            <a:r>
              <a:rPr lang="en-US" sz="2000" b="1" dirty="0">
                <a:solidFill>
                  <a:srgbClr val="C00000"/>
                </a:solidFill>
              </a:rPr>
              <a:t>/neenepnppgpp_4ndep.nc')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cdmsfile</a:t>
            </a:r>
            <a:r>
              <a:rPr lang="en-US" sz="2000" b="1" dirty="0">
                <a:solidFill>
                  <a:srgbClr val="C00000"/>
                </a:solidFill>
              </a:rPr>
              <a:t> = </a:t>
            </a:r>
            <a:r>
              <a:rPr lang="en-US" sz="2000" b="1" dirty="0" err="1">
                <a:solidFill>
                  <a:srgbClr val="C00000"/>
                </a:solidFill>
              </a:rPr>
              <a:t>cdms.open</a:t>
            </a:r>
            <a:r>
              <a:rPr lang="en-US" sz="2000" b="1" dirty="0">
                <a:solidFill>
                  <a:srgbClr val="C00000"/>
                </a:solidFill>
              </a:rPr>
              <a:t>( </a:t>
            </a:r>
            <a:r>
              <a:rPr lang="en-US" sz="2000" b="1" dirty="0" err="1">
                <a:solidFill>
                  <a:srgbClr val="C00000"/>
                </a:solidFill>
              </a:rPr>
              <a:t>filepath</a:t>
            </a:r>
            <a:r>
              <a:rPr lang="en-US" sz="2000" b="1" dirty="0">
                <a:solidFill>
                  <a:srgbClr val="C00000"/>
                </a:solidFill>
              </a:rPr>
              <a:t> 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data = </a:t>
            </a:r>
            <a:r>
              <a:rPr lang="en-US" sz="2000" b="1" dirty="0" err="1">
                <a:solidFill>
                  <a:srgbClr val="C00000"/>
                </a:solidFill>
              </a:rPr>
              <a:t>cdmsfile</a:t>
            </a: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'NPP‘)</a:t>
            </a:r>
            <a:endParaRPr sz="2800">
              <a:solidFill>
                <a:srgbClr val="C00000"/>
              </a:solidFill>
            </a:endParaRPr>
          </a:p>
          <a:p>
            <a:endParaRPr/>
          </a:p>
          <a:p>
            <a:r>
              <a:rPr lang="en-US" sz="1500" dirty="0"/>
              <a:t># Average over time and longitude to get a variable </a:t>
            </a:r>
            <a:endParaRPr/>
          </a:p>
          <a:p>
            <a:r>
              <a:rPr lang="en-US" sz="1500" dirty="0"/>
              <a:t># with latitude and level axes</a:t>
            </a:r>
            <a:endParaRPr/>
          </a:p>
          <a:p>
            <a:r>
              <a:rPr lang="en-US" b="1" dirty="0">
                <a:solidFill>
                  <a:srgbClr val="C00000"/>
                </a:solidFill>
              </a:rPr>
              <a:t>d2 = </a:t>
            </a:r>
            <a:r>
              <a:rPr lang="en-US" b="1" dirty="0" smtClean="0">
                <a:solidFill>
                  <a:srgbClr val="0070C0"/>
                </a:solidFill>
              </a:rPr>
              <a:t>cdutil.DJF</a:t>
            </a:r>
            <a:r>
              <a:rPr lang="en-US" b="1" dirty="0" smtClean="0">
                <a:solidFill>
                  <a:srgbClr val="C00000"/>
                </a:solidFill>
              </a:rPr>
              <a:t>(data) #JJA, or you can define your own seasons</a:t>
            </a:r>
            <a:endParaRPr sz="240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d2.id = </a:t>
            </a:r>
            <a:r>
              <a:rPr lang="en-US" b="1" dirty="0" smtClean="0">
                <a:solidFill>
                  <a:srgbClr val="C00000"/>
                </a:solidFill>
              </a:rPr>
              <a:t>'</a:t>
            </a:r>
            <a:r>
              <a:rPr lang="en-US" b="1" dirty="0" err="1" smtClean="0">
                <a:solidFill>
                  <a:srgbClr val="C00000"/>
                </a:solidFill>
              </a:rPr>
              <a:t>NPP_zonal</a:t>
            </a:r>
            <a:r>
              <a:rPr lang="en-US" b="1" dirty="0" smtClean="0">
                <a:solidFill>
                  <a:srgbClr val="C00000"/>
                </a:solidFill>
              </a:rPr>
              <a:t>‘</a:t>
            </a:r>
            <a:endParaRPr sz="2400">
              <a:solidFill>
                <a:srgbClr val="C00000"/>
              </a:solidFill>
            </a:endParaRPr>
          </a:p>
          <a:p>
            <a:endParaRPr/>
          </a:p>
          <a:p>
            <a:r>
              <a:rPr lang="en-US" sz="1500" dirty="0"/>
              <a:t># Plot results</a:t>
            </a:r>
            <a:endParaRPr/>
          </a:p>
          <a:p>
            <a:r>
              <a:rPr lang="en-US" sz="2000" b="1" dirty="0" err="1">
                <a:solidFill>
                  <a:srgbClr val="C00000"/>
                </a:solidFill>
              </a:rPr>
              <a:t>v.clear</a:t>
            </a:r>
            <a:r>
              <a:rPr lang="en-US" sz="2000" b="1" dirty="0">
                <a:solidFill>
                  <a:srgbClr val="C00000"/>
                </a:solidFill>
              </a:rPr>
              <a:t>()</a:t>
            </a:r>
            <a:endParaRPr sz="280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v.plot</a:t>
            </a:r>
            <a:r>
              <a:rPr lang="en-US" sz="2000" b="1" dirty="0">
                <a:solidFill>
                  <a:srgbClr val="C00000"/>
                </a:solidFill>
              </a:rPr>
              <a:t>( d2 )</a:t>
            </a:r>
            <a:endParaRPr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Now Calculate How much ecosystem carbon is stored in South Asia?</a:t>
            </a:r>
            <a:br>
              <a:rPr lang="en-US" b="1" dirty="0" smtClean="0"/>
            </a:b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142984"/>
            <a:ext cx="78581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Calculate the effect of historical warming on South Asian Total ecosystem carbon?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Calculate the effect of historical CO2 increase on South Asian Total ecosystem carbon?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Calculate the effect of historical N deposition increase on South Asian Total ecosystem carbon?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From CAM5 simulations Calculate the effect of one million km^2 deforestation on Temperature and Precipitation for the South Asian region.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-428660" y="785794"/>
            <a:ext cx="9572660" cy="17517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sz="4800" dirty="0">
                <a:solidFill>
                  <a:srgbClr val="66FF33"/>
                </a:solidFill>
                <a:latin typeface="Impact"/>
                <a:ea typeface="ＭＳ Ｐゴシック"/>
              </a:rPr>
              <a:t>THANK YOU</a:t>
            </a:r>
            <a:endParaRPr sz="4800"/>
          </a:p>
        </p:txBody>
      </p:sp>
      <p:sp>
        <p:nvSpPr>
          <p:cNvPr id="348" name="CustomShape 2"/>
          <p:cNvSpPr/>
          <p:nvPr/>
        </p:nvSpPr>
        <p:spPr>
          <a:xfrm>
            <a:off x="2819520" y="2438280"/>
            <a:ext cx="3885480" cy="10648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3200" b="1">
                <a:solidFill>
                  <a:srgbClr val="009900"/>
                </a:solidFill>
                <a:latin typeface="Book Antiqua"/>
                <a:ea typeface="ＭＳ Ｐゴシック"/>
              </a:rPr>
              <a:t>for your attention</a:t>
            </a:r>
            <a:endParaRPr/>
          </a:p>
        </p:txBody>
      </p:sp>
      <p:sp>
        <p:nvSpPr>
          <p:cNvPr id="349" name="CustomShape 3"/>
          <p:cNvSpPr/>
          <p:nvPr/>
        </p:nvSpPr>
        <p:spPr>
          <a:xfrm>
            <a:off x="3500430" y="3786190"/>
            <a:ext cx="1751760" cy="27146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9900" b="1" dirty="0">
                <a:solidFill>
                  <a:srgbClr val="009900"/>
                </a:solidFill>
                <a:latin typeface="Book Antiqua"/>
                <a:ea typeface="ＭＳ Ｐゴシック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" dur="5000" fill="hold"/>
                                        <p:tgtEl>
                                          <p:spTgt spid="349"/>
                                        </p:tgtEl>
                                      </p:cBhvr>
                                    </p:anim>
                                    <p:anim calcmode="lin" valueType="str">
                                      <p:cBhvr additive="repl">
                                        <p:cTn id="18" dur="5000" fill="hold"/>
                                        <p:tgtEl>
                                          <p:spTgt spid="34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ORDEX_devAugust2013\DATA_Devaraju_TEC_ClimateChange\CAM5\TS_diff_def-ctl_SA.jpg"/>
          <p:cNvPicPr>
            <a:picLocks noChangeAspect="1" noChangeArrowheads="1"/>
          </p:cNvPicPr>
          <p:nvPr/>
        </p:nvPicPr>
        <p:blipFill>
          <a:blip r:embed="rId2"/>
          <a:srcRect t="8333"/>
          <a:stretch>
            <a:fillRect/>
          </a:stretch>
        </p:blipFill>
        <p:spPr bwMode="auto">
          <a:xfrm>
            <a:off x="5214910" y="357166"/>
            <a:ext cx="3929090" cy="5357802"/>
          </a:xfrm>
          <a:prstGeom prst="rect">
            <a:avLst/>
          </a:prstGeom>
          <a:noFill/>
        </p:spPr>
      </p:pic>
      <p:pic>
        <p:nvPicPr>
          <p:cNvPr id="1027" name="Picture 3" descr="G:\CORDEX_devAugust2013\DATA_Devaraju_TEC_ClimateChange\CAM5\clm_dev_indi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7" y="428604"/>
            <a:ext cx="5286411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333400"/>
          </a:xfrm>
          <a:prstGeom prst="rect">
            <a:avLst/>
          </a:prstGeom>
        </p:spPr>
      </p:pic>
      <p:sp>
        <p:nvSpPr>
          <p:cNvPr id="249" name="CustomShape 1"/>
          <p:cNvSpPr/>
          <p:nvPr/>
        </p:nvSpPr>
        <p:spPr>
          <a:xfrm>
            <a:off x="4572000" y="1126450"/>
            <a:ext cx="3351960" cy="516600"/>
          </a:xfrm>
          <a:prstGeom prst="rect">
            <a:avLst/>
          </a:prstGeom>
          <a:solidFill>
            <a:schemeClr val="bg1"/>
          </a:solidFill>
        </p:spPr>
        <p:txBody>
          <a:bodyPr lIns="90000" tIns="45000" rIns="90000" bIns="45000"/>
          <a:lstStyle/>
          <a:p>
            <a:r>
              <a:rPr lang="en-US" sz="2800" b="1" dirty="0">
                <a:solidFill>
                  <a:srgbClr val="000000"/>
                </a:solidFill>
                <a:latin typeface="Arial"/>
                <a:ea typeface="ＭＳ Ｐゴシック"/>
              </a:rPr>
              <a:t>Deforestation</a:t>
            </a:r>
            <a:endParaRPr/>
          </a:p>
        </p:txBody>
      </p:sp>
      <p:sp>
        <p:nvSpPr>
          <p:cNvPr id="250" name="CustomShape 2"/>
          <p:cNvSpPr/>
          <p:nvPr/>
        </p:nvSpPr>
        <p:spPr>
          <a:xfrm>
            <a:off x="167278" y="1142984"/>
            <a:ext cx="3047400" cy="516600"/>
          </a:xfrm>
          <a:prstGeom prst="rect">
            <a:avLst/>
          </a:prstGeom>
          <a:solidFill>
            <a:schemeClr val="bg1"/>
          </a:solidFill>
        </p:spPr>
        <p:txBody>
          <a:bodyPr lIns="90000" tIns="45000" rIns="90000" bIns="45000"/>
          <a:lstStyle/>
          <a:p>
            <a:r>
              <a:rPr lang="en-US" sz="2800" b="1" dirty="0">
                <a:solidFill>
                  <a:srgbClr val="000000"/>
                </a:solidFill>
                <a:latin typeface="Arial"/>
                <a:ea typeface="ＭＳ Ｐゴシック"/>
              </a:rPr>
              <a:t>Vegetation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CORDEX_devAugust2013\DATA_Devaraju_TEC_ClimateChange\CAM5\PRECT_diff_def-ctl_SA.jpg"/>
          <p:cNvPicPr>
            <a:picLocks noChangeAspect="1" noChangeArrowheads="1"/>
          </p:cNvPicPr>
          <p:nvPr/>
        </p:nvPicPr>
        <p:blipFill>
          <a:blip r:embed="rId2"/>
          <a:srcRect t="7843" b="2941"/>
          <a:stretch>
            <a:fillRect/>
          </a:stretch>
        </p:blipFill>
        <p:spPr bwMode="auto">
          <a:xfrm>
            <a:off x="4492157" y="714356"/>
            <a:ext cx="4651843" cy="5429288"/>
          </a:xfrm>
          <a:prstGeom prst="rect">
            <a:avLst/>
          </a:prstGeom>
          <a:noFill/>
        </p:spPr>
      </p:pic>
      <p:pic>
        <p:nvPicPr>
          <p:cNvPr id="2051" name="Picture 3" descr="G:\CORDEX_devAugust2013\DATA_Devaraju_TEC_ClimateChange\CAM5\clm_dev_india.tif"/>
          <p:cNvPicPr>
            <a:picLocks noChangeAspect="1" noChangeArrowheads="1"/>
          </p:cNvPicPr>
          <p:nvPr/>
        </p:nvPicPr>
        <p:blipFill>
          <a:blip r:embed="rId3" cstate="print"/>
          <a:srcRect l="5264" r="6579"/>
          <a:stretch>
            <a:fillRect/>
          </a:stretch>
        </p:blipFill>
        <p:spPr bwMode="auto">
          <a:xfrm>
            <a:off x="-214346" y="1000108"/>
            <a:ext cx="4786314" cy="531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457200" y="76320"/>
            <a:ext cx="8228880" cy="4104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Calibri"/>
                <a:ea typeface="ＭＳ Ｐゴシック"/>
              </a:rPr>
              <a:t>Scientific Questions For The Earth System Model</a:t>
            </a:r>
            <a:endParaRPr/>
          </a:p>
        </p:txBody>
      </p:sp>
      <p:sp>
        <p:nvSpPr>
          <p:cNvPr id="351" name="CustomShape 2"/>
          <p:cNvSpPr/>
          <p:nvPr/>
        </p:nvSpPr>
        <p:spPr>
          <a:xfrm>
            <a:off x="523800" y="609480"/>
            <a:ext cx="8093880" cy="5942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Font typeface="StarSymbol"/>
              <a:buChar char="l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How will climate interactions with the Land Model influence CO2 levels in the atmosphere over the short term? </a:t>
            </a:r>
            <a:endParaRPr/>
          </a:p>
          <a:p>
            <a:endParaRPr/>
          </a:p>
          <a:p>
            <a:pPr>
              <a:buFont typeface="StarSymbol"/>
              <a:buChar char="l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How will land use interactions with the Land Model influence CO2 levels in the atmosphere over the short term?</a:t>
            </a:r>
            <a:endParaRPr/>
          </a:p>
          <a:p>
            <a:endParaRPr/>
          </a:p>
          <a:p>
            <a:pPr>
              <a:buFont typeface="StarSymbol"/>
              <a:buChar char="l"/>
            </a:pPr>
            <a:r>
              <a:rPr lang="en-US" sz="2400" b="1">
                <a:solidFill>
                  <a:srgbClr val="000000"/>
                </a:solidFill>
                <a:latin typeface="Calibri"/>
                <a:ea typeface="ＭＳ Ｐゴシック"/>
              </a:rPr>
              <a:t>What role will CO2 fertilization play in controlling CO2 levels?</a:t>
            </a:r>
            <a:endParaRPr/>
          </a:p>
          <a:p>
            <a:endParaRPr/>
          </a:p>
          <a:p>
            <a:pPr>
              <a:buFont typeface="StarSymbol"/>
              <a:buChar char="l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Will ocean biogeochemistry control the long-tem level of CO2 in the atmosphere and what will it be? </a:t>
            </a:r>
            <a:endParaRPr/>
          </a:p>
          <a:p>
            <a:endParaRPr/>
          </a:p>
          <a:p>
            <a:pPr>
              <a:buFont typeface="StarSymbol"/>
              <a:buChar char="l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Two longer-term land wild cards: soil C release in a warmer Arctic; CH4 release in a warmer Arctic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0" y="0"/>
            <a:ext cx="91432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Tahoma"/>
              </a:rPr>
              <a:t>Literature</a:t>
            </a:r>
            <a:endParaRPr/>
          </a:p>
        </p:txBody>
      </p:sp>
      <p:sp>
        <p:nvSpPr>
          <p:cNvPr id="252" name="CustomShape 2"/>
          <p:cNvSpPr/>
          <p:nvPr/>
        </p:nvSpPr>
        <p:spPr>
          <a:xfrm>
            <a:off x="838080" y="1190520"/>
            <a:ext cx="7390800" cy="60624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800" b="1">
                <a:solidFill>
                  <a:srgbClr val="7030A0"/>
                </a:solidFill>
                <a:latin typeface="Calibri"/>
                <a:ea typeface="ＭＳ Ｐゴシック"/>
              </a:rPr>
              <a:t>Brovkin et al 2003  found one steady state in northern high latitudes </a:t>
            </a:r>
            <a:r>
              <a:rPr lang="en-US" sz="2800" b="1">
                <a:solidFill>
                  <a:srgbClr val="FF0000"/>
                </a:solidFill>
                <a:latin typeface="Calibri"/>
                <a:ea typeface="ＭＳ Ｐゴシック"/>
              </a:rPr>
              <a:t>(abrupt vegetation change due to delayed response)</a:t>
            </a:r>
            <a:endParaRPr/>
          </a:p>
          <a:p>
            <a:endParaRPr/>
          </a:p>
          <a:p>
            <a:r>
              <a:rPr lang="en-US" sz="2800" b="1">
                <a:solidFill>
                  <a:srgbClr val="0070C0"/>
                </a:solidFill>
                <a:latin typeface="Calibri"/>
                <a:ea typeface="ＭＳ Ｐゴシック"/>
              </a:rPr>
              <a:t>Bistable steady states found in Amazon(drier) by Oyama and Nobre 2003 </a:t>
            </a:r>
            <a:r>
              <a:rPr lang="en-US" sz="2800" b="1">
                <a:solidFill>
                  <a:srgbClr val="FF0000"/>
                </a:solidFill>
                <a:latin typeface="Calibri"/>
                <a:ea typeface="ＭＳ Ｐゴシック"/>
              </a:rPr>
              <a:t>(environmental degradation)</a:t>
            </a:r>
            <a:endParaRPr/>
          </a:p>
          <a:p>
            <a:endParaRPr/>
          </a:p>
          <a:p>
            <a:r>
              <a:rPr lang="en-US" sz="2800" b="1">
                <a:solidFill>
                  <a:srgbClr val="00B050"/>
                </a:solidFill>
                <a:latin typeface="Calibri"/>
                <a:ea typeface="ＭＳ Ｐゴシック"/>
              </a:rPr>
              <a:t>Kleidon et al 2007 claim that the occurrence of multiple steady states could be a model artifact</a:t>
            </a:r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838080"/>
            <a:ext cx="7560720" cy="5714280"/>
          </a:xfrm>
          <a:prstGeom prst="rect">
            <a:avLst/>
          </a:prstGeom>
        </p:spPr>
      </p:pic>
      <p:sp>
        <p:nvSpPr>
          <p:cNvPr id="254" name="CustomShape 1"/>
          <p:cNvSpPr/>
          <p:nvPr/>
        </p:nvSpPr>
        <p:spPr>
          <a:xfrm>
            <a:off x="457200" y="304920"/>
            <a:ext cx="7695360" cy="1369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800" b="1">
                <a:solidFill>
                  <a:srgbClr val="0070C0"/>
                </a:solidFill>
                <a:latin typeface="Calibri"/>
                <a:ea typeface="ＭＳ Ｐゴシック"/>
              </a:rPr>
              <a:t>Brovkin et. al. 2009 found an absence of multiple states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609480"/>
            <a:ext cx="7543080" cy="6247800"/>
          </a:xfrm>
          <a:prstGeom prst="rect">
            <a:avLst/>
          </a:prstGeom>
        </p:spPr>
      </p:pic>
      <p:sp>
        <p:nvSpPr>
          <p:cNvPr id="257" name="CustomShape 2"/>
          <p:cNvSpPr/>
          <p:nvPr/>
        </p:nvSpPr>
        <p:spPr>
          <a:xfrm>
            <a:off x="1011400" y="1785926"/>
            <a:ext cx="703080" cy="5166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2800" b="1" dirty="0">
                <a:solidFill>
                  <a:srgbClr val="000000"/>
                </a:solidFill>
                <a:latin typeface="Calibri"/>
                <a:ea typeface="ＭＳ Ｐゴシック"/>
              </a:rPr>
              <a:t>3K</a:t>
            </a:r>
            <a:endParaRPr/>
          </a:p>
        </p:txBody>
      </p:sp>
      <p:sp>
        <p:nvSpPr>
          <p:cNvPr id="259" name="CustomShape 4"/>
          <p:cNvSpPr/>
          <p:nvPr/>
        </p:nvSpPr>
        <p:spPr>
          <a:xfrm>
            <a:off x="4650120" y="1066680"/>
            <a:ext cx="2641680" cy="5166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2800" b="1" dirty="0">
                <a:solidFill>
                  <a:srgbClr val="000000"/>
                </a:solidFill>
                <a:latin typeface="Calibri"/>
                <a:ea typeface="ＭＳ Ｐゴシック"/>
              </a:rPr>
              <a:t>0.35mm/day</a:t>
            </a:r>
            <a:endParaRPr/>
          </a:p>
        </p:txBody>
      </p:sp>
      <p:sp>
        <p:nvSpPr>
          <p:cNvPr id="260" name="CustomShape 5"/>
          <p:cNvSpPr/>
          <p:nvPr/>
        </p:nvSpPr>
        <p:spPr>
          <a:xfrm>
            <a:off x="-76320" y="0"/>
            <a:ext cx="9371880" cy="13698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800" b="1">
                <a:solidFill>
                  <a:srgbClr val="0070C0"/>
                </a:solidFill>
                <a:latin typeface="Calibri"/>
                <a:ea typeface="ＭＳ Ｐゴシック"/>
              </a:rPr>
              <a:t>Devaraju et. al. 2011 Also found an absence of multiple states</a:t>
            </a:r>
            <a:endParaRPr/>
          </a:p>
          <a:p>
            <a:endParaRPr/>
          </a:p>
        </p:txBody>
      </p:sp>
      <p:sp>
        <p:nvSpPr>
          <p:cNvPr id="8" name="Down Arrow 7"/>
          <p:cNvSpPr/>
          <p:nvPr/>
        </p:nvSpPr>
        <p:spPr>
          <a:xfrm>
            <a:off x="1214414" y="1285860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5000628" y="1571612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0" y="0"/>
            <a:ext cx="91432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Tahoma"/>
              </a:rPr>
              <a:t>Uncertainties in Multiple Climate States</a:t>
            </a:r>
            <a:endParaRPr/>
          </a:p>
        </p:txBody>
      </p:sp>
      <p:sp>
        <p:nvSpPr>
          <p:cNvPr id="284" name="CustomShape 2"/>
          <p:cNvSpPr/>
          <p:nvPr/>
        </p:nvSpPr>
        <p:spPr>
          <a:xfrm>
            <a:off x="685800" y="1981080"/>
            <a:ext cx="7771680" cy="41140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400" dirty="0" smtClean="0">
                <a:solidFill>
                  <a:srgbClr val="FF0000"/>
                </a:solidFill>
                <a:latin typeface="Tahoma"/>
              </a:rPr>
              <a:t>Due to Interactions </a:t>
            </a:r>
            <a:r>
              <a:rPr lang="en-US" sz="2400" dirty="0">
                <a:solidFill>
                  <a:srgbClr val="FF0000"/>
                </a:solidFill>
                <a:latin typeface="Tahoma"/>
              </a:rPr>
              <a:t>between the systems</a:t>
            </a:r>
            <a:endParaRPr/>
          </a:p>
          <a:p>
            <a:r>
              <a:rPr lang="en-US" sz="2400" dirty="0" smtClean="0">
                <a:solidFill>
                  <a:srgbClr val="0070C0"/>
                </a:solidFill>
                <a:latin typeface="Tahoma"/>
              </a:rPr>
              <a:t>* Carbon cycle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ahoma"/>
              </a:rPr>
              <a:t>* Carbon-Nitrogen </a:t>
            </a:r>
            <a:r>
              <a:rPr lang="en-US" sz="2400" dirty="0">
                <a:solidFill>
                  <a:srgbClr val="0070C0"/>
                </a:solidFill>
                <a:latin typeface="Tahoma"/>
              </a:rPr>
              <a:t>Cycle interactions (CLM4-CN)</a:t>
            </a:r>
            <a:endParaRPr/>
          </a:p>
          <a:p>
            <a:r>
              <a:rPr lang="en-US" sz="2400" dirty="0" smtClean="0">
                <a:solidFill>
                  <a:srgbClr val="0070C0"/>
                </a:solidFill>
                <a:latin typeface="Tahoma"/>
              </a:rPr>
              <a:t>* Carbon-Nitrogen-Phosphorous </a:t>
            </a:r>
            <a:r>
              <a:rPr lang="en-US" sz="2400" dirty="0">
                <a:solidFill>
                  <a:srgbClr val="0070C0"/>
                </a:solidFill>
                <a:latin typeface="Tahoma"/>
              </a:rPr>
              <a:t>Cycle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0" y="0"/>
            <a:ext cx="91432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Tahoma"/>
              </a:rPr>
              <a:t>Example</a:t>
            </a:r>
            <a:endParaRPr/>
          </a:p>
        </p:txBody>
      </p:sp>
      <p:pic>
        <p:nvPicPr>
          <p:cNvPr id="28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045000" cy="5942880"/>
          </a:xfrm>
          <a:prstGeom prst="rect">
            <a:avLst/>
          </a:prstGeom>
        </p:spPr>
      </p:pic>
      <p:sp>
        <p:nvSpPr>
          <p:cNvPr id="287" name="CustomShape 2"/>
          <p:cNvSpPr/>
          <p:nvPr/>
        </p:nvSpPr>
        <p:spPr>
          <a:xfrm>
            <a:off x="152280" y="357166"/>
            <a:ext cx="2208960" cy="6763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CLM4-C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CLM4CN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1635</Words>
  <PresentationFormat>On-screen Show (4:3)</PresentationFormat>
  <Paragraphs>286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Office Theme</vt:lpstr>
      <vt:lpstr>Office Theme</vt:lpstr>
      <vt:lpstr>Office Theme</vt:lpstr>
      <vt:lpstr>Office Theme</vt:lpstr>
      <vt:lpstr>Slide 1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Stocks:  Terrestrial ecosystem carbon</vt:lpstr>
      <vt:lpstr>Slide 20</vt:lpstr>
      <vt:lpstr>Slide 21</vt:lpstr>
      <vt:lpstr>Slide 22</vt:lpstr>
      <vt:lpstr>Slide 23</vt:lpstr>
      <vt:lpstr>OUT PUT  DATA FORMAT of CLM4 and CAM5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For time series plot</vt:lpstr>
      <vt:lpstr>Slide 33</vt:lpstr>
      <vt:lpstr>Program to plot/compute for a specific region:  </vt:lpstr>
      <vt:lpstr>Program to plot/compute for a specific time:  </vt:lpstr>
      <vt:lpstr>Program to plot/compute for SEASONS:  </vt:lpstr>
      <vt:lpstr>Now Calculate How much ecosystem carbon is stored in South Asia? 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Rajiv</cp:lastModifiedBy>
  <cp:revision>83</cp:revision>
  <dcterms:modified xsi:type="dcterms:W3CDTF">2013-08-29T09:26:03Z</dcterms:modified>
</cp:coreProperties>
</file>